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2" r:id="rId12"/>
    <p:sldId id="266" r:id="rId13"/>
    <p:sldId id="267" r:id="rId14"/>
    <p:sldId id="293" r:id="rId15"/>
    <p:sldId id="295" r:id="rId16"/>
    <p:sldId id="294" r:id="rId17"/>
    <p:sldId id="296" r:id="rId18"/>
    <p:sldId id="268" r:id="rId19"/>
    <p:sldId id="269" r:id="rId20"/>
    <p:sldId id="270" r:id="rId21"/>
    <p:sldId id="271" r:id="rId22"/>
    <p:sldId id="297" r:id="rId23"/>
    <p:sldId id="298" r:id="rId24"/>
    <p:sldId id="272" r:id="rId25"/>
    <p:sldId id="273" r:id="rId26"/>
    <p:sldId id="274" r:id="rId27"/>
    <p:sldId id="282" r:id="rId28"/>
    <p:sldId id="283" r:id="rId29"/>
    <p:sldId id="284" r:id="rId30"/>
    <p:sldId id="285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9" r:id="rId39"/>
    <p:sldId id="290" r:id="rId4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57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AC4D7-EE8C-17E9-F088-3578D7EB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9C8D0-D176-4DE2-58E1-4A6F1EF6C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9BB29-1CD2-B3B0-9222-B78720B8A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8368-09DC-C1CD-DD00-29E1BC62AC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3D46-57CB-89D9-97F3-FE2658E2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D4BFD-1371-012C-59B7-446724973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EDC17-36CC-7BDC-1416-F38247C5D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E62A-4DF2-13AE-306D-E1696EA93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B60D2-D3F6-22D1-04E6-36FE0E15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9C327-5C32-C368-D9E1-E2E2A5DB4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D663-B594-7737-EB58-5166A9CC1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0BBB-088E-D51A-FF81-027A5993C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5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2DBB-CBCD-2A75-0EA9-8FBE483D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697F1-58FA-A505-A6E5-D3BA25A61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2D3B9-D4F5-275F-91D1-1A19295C5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FCD8C-1FB7-C01A-4AB6-5FB569936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20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5FFF-606E-0C0A-4347-1C1ED4CE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93684-632C-C149-DD12-61850BA1F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5ECC5-E6E9-E5A6-3341-26E8945FF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29712-21C7-1C39-15A7-C9BF3AFA0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3DBE-B02A-C7A8-3010-8D34B14C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E4F5B-8629-CE68-98AB-1CB163C34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79FA6-EADB-B0E5-1923-46B9D8A22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77EF-55CC-3B52-0570-B50D7BFF1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35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5B48D-93C9-143C-4297-CCF84B0E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62A57-E615-DE18-8A6B-26957D816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6666E-1782-FF64-4AA7-98A309E69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5176B-EDAE-2006-7840-90FD79CF1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4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4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37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76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FC88CB8-7907-8439-0B8F-6943262F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040837" y="3305060"/>
            <a:ext cx="3062326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</a:t>
            </a:r>
            <a:r>
              <a:rPr lang="en-US" sz="1296" dirty="0">
                <a:solidFill>
                  <a:srgbClr val="00215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zh-CN" altLang="en-US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杨伟康</a:t>
            </a:r>
            <a:endParaRPr lang="en-US" altLang="zh-CN" sz="1296" dirty="0">
              <a:solidFill>
                <a:srgbClr val="00215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zh-CN" altLang="en-US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</a:rPr>
              <a:t>学号：</a:t>
            </a:r>
            <a:r>
              <a:rPr lang="en-US" altLang="zh-CN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</a:rPr>
              <a:t>20220021095</a:t>
            </a:r>
            <a:br>
              <a:rPr lang="en-US" altLang="zh-CN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</a:rPr>
            </a:br>
            <a:r>
              <a:rPr lang="zh-CN" altLang="en-US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</a:rPr>
              <a:t>软件网安</a:t>
            </a:r>
            <a:r>
              <a:rPr lang="en-US" altLang="zh-CN" sz="1296" dirty="0">
                <a:solidFill>
                  <a:srgbClr val="00215F"/>
                </a:solidFill>
                <a:latin typeface="Microsoft Yahei" pitchFamily="34" charset="0"/>
                <a:ea typeface="Microsoft Yahei" pitchFamily="34" charset="-122"/>
              </a:rPr>
              <a:t>22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2664" y="1784498"/>
            <a:ext cx="8278672" cy="8046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032" b="1" kern="0" spc="288" dirty="0" err="1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网络安全</a:t>
            </a:r>
            <a:r>
              <a:rPr lang="en-US" sz="4032" b="1" kern="0" spc="288" dirty="0" err="1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VPN</a:t>
            </a:r>
            <a:r>
              <a:rPr lang="en-US" sz="4032" b="1" kern="0" spc="288" dirty="0" err="1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432511" y="2433218"/>
            <a:ext cx="8278978" cy="7223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dirty="0">
                <a:solidFill>
                  <a:srgbClr val="5A85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Windows</a:t>
            </a:r>
            <a:r>
              <a:rPr lang="en-US" sz="2736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736" dirty="0">
                <a:solidFill>
                  <a:srgbClr val="5A85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736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策略配置与分析</a:t>
            </a:r>
            <a:endParaRPr lang="en-US" sz="1440" dirty="0"/>
          </a:p>
        </p:txBody>
      </p:sp>
      <p:sp>
        <p:nvSpPr>
          <p:cNvPr id="5" name="Shape 3"/>
          <p:cNvSpPr/>
          <p:nvPr/>
        </p:nvSpPr>
        <p:spPr>
          <a:xfrm>
            <a:off x="2462257" y="3218026"/>
            <a:ext cx="4219486" cy="0"/>
          </a:xfrm>
          <a:custGeom>
            <a:avLst/>
            <a:gdLst/>
            <a:ahLst/>
            <a:cxnLst/>
            <a:rect l="l" t="t" r="r" b="b"/>
            <a:pathLst>
              <a:path w="4219486">
                <a:moveTo>
                  <a:pt x="0" y="0"/>
                </a:moveTo>
                <a:moveTo>
                  <a:pt x="0" y="0"/>
                </a:moveTo>
                <a:lnTo>
                  <a:pt x="4219486" y="0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工具介绍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257372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55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3306491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55FF">
              <a:alpha val="0"/>
            </a:srgbClr>
          </a:solidFill>
          <a:ln w="19050">
            <a:solidFill>
              <a:srgbClr val="5A85D9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788" y="1249753"/>
            <a:ext cx="625013" cy="62501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500" y="1249753"/>
            <a:ext cx="609297" cy="609297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406585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55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165" y="1307883"/>
            <a:ext cx="566883" cy="566883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269764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2" name="Shape 5"/>
          <p:cNvSpPr/>
          <p:nvPr/>
        </p:nvSpPr>
        <p:spPr>
          <a:xfrm>
            <a:off x="3169671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5A85D9"/>
          </a:solidFill>
          <a:ln/>
        </p:spPr>
      </p:sp>
      <p:sp>
        <p:nvSpPr>
          <p:cNvPr id="13" name="Shape 6"/>
          <p:cNvSpPr/>
          <p:nvPr/>
        </p:nvSpPr>
        <p:spPr>
          <a:xfrm>
            <a:off x="6120551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4" name="Text 7"/>
          <p:cNvSpPr/>
          <p:nvPr/>
        </p:nvSpPr>
        <p:spPr>
          <a:xfrm>
            <a:off x="422752" y="2129591"/>
            <a:ext cx="2417503" cy="3897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本地安全策略（secpol.msc）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541522" y="2697365"/>
            <a:ext cx="217600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本地安全策略是Windows操作系统中用于配置IPSec策略的关键工具，通过它管理员可以设置安全规则和筛选器操作，确保网络通信的安全性。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3322658" y="2129591"/>
            <a:ext cx="2417503" cy="3897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Wireshark抓包分析工具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3441429" y="2697365"/>
            <a:ext cx="217600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Wireshark是一款强大的网络协议分析工具，能够捕获并深入分析网络数据包，帮助网络管理员监控网络流量，排查问题，保障网络安全。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6273538" y="2129591"/>
            <a:ext cx="2417503" cy="3897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OpenSSL与证书管理</a:t>
            </a:r>
            <a:endParaRPr lang="en-US" sz="1440" dirty="0"/>
          </a:p>
        </p:txBody>
      </p:sp>
      <p:sp>
        <p:nvSpPr>
          <p:cNvPr id="19" name="Text 12"/>
          <p:cNvSpPr/>
          <p:nvPr/>
        </p:nvSpPr>
        <p:spPr>
          <a:xfrm>
            <a:off x="6392309" y="2697365"/>
            <a:ext cx="217600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OpenSSL是一个开源工具，广泛用于创建和管理数字证书，以及在IPSec策略中导入证书，确保数据传输的加密和身份验证，提升通信安全性。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BE7D-D7C7-7EAE-E856-AA1ED7C65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B44F33-61FA-D290-CAF4-0622767AA7E7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zh-CN" alt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</a:rPr>
              <a:t>实验环境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5166D0-B3E8-F880-92DE-51E6ABC6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F058AC0-F115-4336-A8D0-BB34D080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20" name="Shape 2">
            <a:extLst>
              <a:ext uri="{FF2B5EF4-FFF2-40B4-BE49-F238E27FC236}">
                <a16:creationId xmlns:a16="http://schemas.microsoft.com/office/drawing/2014/main" id="{ACA61A33-0886-7355-06BE-A83513F2569B}"/>
              </a:ext>
            </a:extLst>
          </p:cNvPr>
          <p:cNvSpPr/>
          <p:nvPr/>
        </p:nvSpPr>
        <p:spPr>
          <a:xfrm>
            <a:off x="5398732" y="976143"/>
            <a:ext cx="3146910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pic>
        <p:nvPicPr>
          <p:cNvPr id="21" name="Image 2" descr="https://sgw-dx.xf-yun.com/api/v1/sparkdesk/_174696142657579a49512ea174f12824df6a5e20f3049.jpg?authorization=c2ltcGxlLWp3dCBhaz1zcGFya2Rlc2s4MDAwMDAwMDAwMDE7ZXhwPTMzMjM3NjE0MjY7YWxnbz1obWFjLXNoYTI1NjtzaWc9cC82NHF6U0p5NTFNWHRXbXFMRTNPVnhjUzJOQnYvSEFGT0FrVFBLbUJpND0=&amp;x_location=7YfmxI7B7uKO7jlRxIftd6UpfXD=">
            <a:extLst>
              <a:ext uri="{FF2B5EF4-FFF2-40B4-BE49-F238E27FC236}">
                <a16:creationId xmlns:a16="http://schemas.microsoft.com/office/drawing/2014/main" id="{3000C1C5-3595-4701-1725-0A100EA627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3503" y="1084843"/>
            <a:ext cx="3227058" cy="322705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6EB663F-C7D8-838D-CCE7-A30DA38AE57C}"/>
              </a:ext>
            </a:extLst>
          </p:cNvPr>
          <p:cNvSpPr txBox="1"/>
          <p:nvPr/>
        </p:nvSpPr>
        <p:spPr>
          <a:xfrm>
            <a:off x="5535636" y="1280160"/>
            <a:ext cx="2933115" cy="261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操作系统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10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（需专业版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企业版，家庭版不支持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secpol.msc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本地安全策略（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secpol.msc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（抓包分析）。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两台虚拟机（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分别为 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192.168.42.132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192.168.42.133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认证方式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：预共享密钥或证书（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OpenSSL/Windows CA/EJBCA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03134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7FB7A7-C984-D4E1-87BB-260963B2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实验步骤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rot="2700000">
            <a:off x="434967" y="1930446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9" name="Shape 5"/>
          <p:cNvSpPr/>
          <p:nvPr/>
        </p:nvSpPr>
        <p:spPr>
          <a:xfrm rot="2700000">
            <a:off x="434967" y="1317379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2" name="Text 8"/>
          <p:cNvSpPr/>
          <p:nvPr/>
        </p:nvSpPr>
        <p:spPr>
          <a:xfrm>
            <a:off x="376676" y="1317379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3" name="Shape 9"/>
          <p:cNvSpPr/>
          <p:nvPr/>
        </p:nvSpPr>
        <p:spPr>
          <a:xfrm>
            <a:off x="968258" y="1128980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19309" y="1413391"/>
            <a:ext cx="285831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打开本地安全策略</a:t>
            </a:r>
            <a:endParaRPr lang="en-US" sz="1440" dirty="0"/>
          </a:p>
        </p:txBody>
      </p:sp>
      <p:sp>
        <p:nvSpPr>
          <p:cNvPr id="17" name="Text 13"/>
          <p:cNvSpPr/>
          <p:nvPr/>
        </p:nvSpPr>
        <p:spPr>
          <a:xfrm>
            <a:off x="4127857" y="1289947"/>
            <a:ext cx="4501915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通过运行secpol.msc命令，进入本地安全策略设置界面，按照向导步骤创建新的IPSec策略，为网络通信提供安全保障。</a:t>
            </a:r>
            <a:endParaRPr lang="en-US" sz="144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256D2DB-90A1-7848-EAC3-916E0C619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76" y="2162689"/>
            <a:ext cx="4096850" cy="29465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1B477D-BCEC-C822-2D6F-677E644A9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672" y="2162689"/>
            <a:ext cx="3261946" cy="2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B984-D5A9-1DAF-849C-A46344FA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8D9E0E-E8ED-E607-B862-592EFD33855E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0102319-A446-05B3-FBB2-F6A444FA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7BD9A31-B20E-9E42-5B6F-39B44CF8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933A9C90-166A-F404-336B-0F9F45B6607D}"/>
              </a:ext>
            </a:extLst>
          </p:cNvPr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3D63D61-6BCE-D57C-E89C-4216D4C7784E}"/>
              </a:ext>
            </a:extLst>
          </p:cNvPr>
          <p:cNvSpPr/>
          <p:nvPr/>
        </p:nvSpPr>
        <p:spPr>
          <a:xfrm rot="2700000">
            <a:off x="434967" y="1930446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BCB91B38-0BC6-4432-4B86-F9C4824B3B29}"/>
              </a:ext>
            </a:extLst>
          </p:cNvPr>
          <p:cNvSpPr/>
          <p:nvPr/>
        </p:nvSpPr>
        <p:spPr>
          <a:xfrm rot="2700000">
            <a:off x="434967" y="254351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0AA9CE2-3CBE-5945-C4A7-B78B151B30F9}"/>
              </a:ext>
            </a:extLst>
          </p:cNvPr>
          <p:cNvSpPr/>
          <p:nvPr/>
        </p:nvSpPr>
        <p:spPr>
          <a:xfrm>
            <a:off x="376676" y="2536963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98B2212B-CAAC-74FF-0BC2-D740C674D19B}"/>
              </a:ext>
            </a:extLst>
          </p:cNvPr>
          <p:cNvSpPr/>
          <p:nvPr/>
        </p:nvSpPr>
        <p:spPr>
          <a:xfrm>
            <a:off x="968258" y="23548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88636808-7DAE-BB04-267C-86C1DCB897C5}"/>
              </a:ext>
            </a:extLst>
          </p:cNvPr>
          <p:cNvSpPr/>
          <p:nvPr/>
        </p:nvSpPr>
        <p:spPr>
          <a:xfrm>
            <a:off x="1119309" y="2625544"/>
            <a:ext cx="2858315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选择规则类型和认证方法</a:t>
            </a:r>
            <a:endParaRPr lang="en-US" sz="144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B6EFCF3-425A-8672-0FC5-9418EC2B260B}"/>
              </a:ext>
            </a:extLst>
          </p:cNvPr>
          <p:cNvSpPr/>
          <p:nvPr/>
        </p:nvSpPr>
        <p:spPr>
          <a:xfrm>
            <a:off x="4127857" y="2515816"/>
            <a:ext cx="4501915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在配置IPSec策略时，需决定使用ESP（加密+认证）或AH（仅认证），并选择合适的认证方法如预共享密钥，确保数据传输的安全性。</a:t>
            </a:r>
            <a:endParaRPr lang="en-US" sz="144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63A042-9047-20D3-2339-66FB2DA13121}"/>
              </a:ext>
            </a:extLst>
          </p:cNvPr>
          <p:cNvSpPr txBox="1"/>
          <p:nvPr/>
        </p:nvSpPr>
        <p:spPr>
          <a:xfrm>
            <a:off x="929043" y="418456"/>
            <a:ext cx="5964702" cy="176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zh-CN" altLang="zh-CN" dirty="0">
              <a:effectLst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规则类型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（加密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认证）或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AH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（仅认证）。 </a:t>
            </a: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认证方法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：预共享密钥（如 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mypassword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）或证书（需提前配置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CA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 </a:t>
            </a: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筛选器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：指定源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192.168.42.132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）和目标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192.168.42.133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），协议为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ICMP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011535E3-5B4B-3F57-B51A-77901BC2D9EE}"/>
              </a:ext>
            </a:extLst>
          </p:cNvPr>
          <p:cNvSpPr/>
          <p:nvPr/>
        </p:nvSpPr>
        <p:spPr>
          <a:xfrm>
            <a:off x="1252944" y="683108"/>
            <a:ext cx="7046994" cy="142159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2EDD637F-54DD-6E7E-F6F4-819A6BDB3195}"/>
              </a:ext>
            </a:extLst>
          </p:cNvPr>
          <p:cNvSpPr/>
          <p:nvPr/>
        </p:nvSpPr>
        <p:spPr>
          <a:xfrm>
            <a:off x="1373856" y="3498020"/>
            <a:ext cx="7046994" cy="142159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3E621B-EBE4-FE4E-2CB0-35B98FDCBC8F}"/>
              </a:ext>
            </a:extLst>
          </p:cNvPr>
          <p:cNvSpPr txBox="1"/>
          <p:nvPr/>
        </p:nvSpPr>
        <p:spPr>
          <a:xfrm>
            <a:off x="1498669" y="1719273"/>
            <a:ext cx="655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经过了一系列配置，最终选择的方案为：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（加密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认证）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预共享密钥（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123456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指定源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192.168.42.132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）和目标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192.168.42.133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），协议为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ICMP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97C73D-2973-4BA4-660F-30B5CB3033C3}"/>
              </a:ext>
            </a:extLst>
          </p:cNvPr>
          <p:cNvSpPr txBox="1"/>
          <p:nvPr/>
        </p:nvSpPr>
        <p:spPr>
          <a:xfrm>
            <a:off x="1765495" y="3981157"/>
            <a:ext cx="5669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0B43F0-A05B-5239-3224-5A89AAEEC50F}"/>
              </a:ext>
            </a:extLst>
          </p:cNvPr>
          <p:cNvSpPr txBox="1"/>
          <p:nvPr/>
        </p:nvSpPr>
        <p:spPr>
          <a:xfrm>
            <a:off x="1906172" y="3840923"/>
            <a:ext cx="597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双向通信：必须配置两条对称规则</a:t>
            </a:r>
          </a:p>
          <a:p>
            <a:r>
              <a:rPr lang="en-US" altLang="zh-CN" sz="1200" dirty="0"/>
              <a:t>IPSec </a:t>
            </a:r>
            <a:r>
              <a:rPr lang="zh-CN" altLang="en-US" sz="1200" dirty="0"/>
              <a:t>是双向加密协议，需确保 </a:t>
            </a:r>
            <a:r>
              <a:rPr lang="en-US" altLang="zh-CN" sz="1200" dirty="0"/>
              <a:t>A → B </a:t>
            </a:r>
            <a:r>
              <a:rPr lang="zh-CN" altLang="en-US" sz="1200" dirty="0"/>
              <a:t>和 </a:t>
            </a:r>
            <a:r>
              <a:rPr lang="en-US" altLang="zh-CN" sz="1200" dirty="0"/>
              <a:t>B → A </a:t>
            </a:r>
            <a:r>
              <a:rPr lang="zh-CN" altLang="en-US" sz="1200" dirty="0"/>
              <a:t>的流量都被保护。因此，两台机器的策略需互为镜像：</a:t>
            </a:r>
          </a:p>
        </p:txBody>
      </p:sp>
    </p:spTree>
    <p:extLst>
      <p:ext uri="{BB962C8B-B14F-4D97-AF65-F5344CB8AC3E}">
        <p14:creationId xmlns:p14="http://schemas.microsoft.com/office/powerpoint/2010/main" val="60142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332B-3740-B3F0-005C-C1001348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A75CA0-312B-29CE-DC64-4CD510A16819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F98D1D0-6970-B47D-DE5B-CFF5A13C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8B24372F-457D-2DDF-E9B0-7CE8278B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6DF6CF-6662-2189-EA74-6037D573C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69" y="2868122"/>
            <a:ext cx="1609429" cy="2014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8CAE5F-BEF7-A5CF-F72E-D94F3FE7D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23" y="2888802"/>
            <a:ext cx="1609429" cy="1993480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0662748-4146-3586-4257-36FDBA316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81865"/>
              </p:ext>
            </p:extLst>
          </p:nvPr>
        </p:nvGraphicFramePr>
        <p:xfrm>
          <a:off x="1821766" y="2996316"/>
          <a:ext cx="5500468" cy="18646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00468">
                  <a:extLst>
                    <a:ext uri="{9D8B030D-6E8A-4147-A177-3AD203B41FA5}">
                      <a16:colId xmlns:a16="http://schemas.microsoft.com/office/drawing/2014/main" val="358655239"/>
                    </a:ext>
                  </a:extLst>
                </a:gridCol>
              </a:tblGrid>
              <a:tr h="1864628">
                <a:tc>
                  <a:txBody>
                    <a:bodyPr/>
                    <a:lstStyle/>
                    <a:p>
                      <a:pPr marL="5334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机器</a:t>
                      </a:r>
                      <a:r>
                        <a:rPr lang="en-US" sz="1100" kern="100" dirty="0">
                          <a:effectLst/>
                        </a:rPr>
                        <a:t>	</a:t>
                      </a:r>
                      <a:r>
                        <a:rPr lang="zh-CN" sz="1100" kern="100" dirty="0">
                          <a:effectLst/>
                        </a:rPr>
                        <a:t>源</a:t>
                      </a:r>
                      <a:r>
                        <a:rPr lang="en-US" sz="1100" kern="100" dirty="0">
                          <a:effectLst/>
                        </a:rPr>
                        <a:t> IP (Source)	</a:t>
                      </a:r>
                      <a:r>
                        <a:rPr lang="zh-CN" sz="1100" kern="100" dirty="0">
                          <a:effectLst/>
                        </a:rPr>
                        <a:t>目标</a:t>
                      </a:r>
                      <a:r>
                        <a:rPr lang="en-US" sz="1100" kern="100" dirty="0">
                          <a:effectLst/>
                        </a:rPr>
                        <a:t> IP (Destination)	</a:t>
                      </a:r>
                      <a:r>
                        <a:rPr lang="zh-CN" sz="1100" kern="100" dirty="0">
                          <a:effectLst/>
                        </a:rPr>
                        <a:t>说明</a:t>
                      </a:r>
                    </a:p>
                    <a:p>
                      <a:pPr marL="5334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虚拟机</a:t>
                      </a:r>
                      <a:r>
                        <a:rPr lang="en-US" sz="1100" kern="100" dirty="0">
                          <a:effectLst/>
                        </a:rPr>
                        <a:t> A	192.168.42.132	192.168.42.133	</a:t>
                      </a:r>
                      <a:r>
                        <a:rPr lang="zh-CN" sz="1100" kern="100" dirty="0">
                          <a:effectLst/>
                        </a:rPr>
                        <a:t>保护</a:t>
                      </a:r>
                      <a:r>
                        <a:rPr lang="en-US" sz="1100" kern="100" dirty="0">
                          <a:effectLst/>
                        </a:rPr>
                        <a:t> A </a:t>
                      </a:r>
                      <a:r>
                        <a:rPr lang="zh-CN" sz="1100" kern="100" dirty="0">
                          <a:effectLst/>
                        </a:rPr>
                        <a:t>发给</a:t>
                      </a:r>
                      <a:r>
                        <a:rPr lang="en-US" sz="1100" kern="100" dirty="0">
                          <a:effectLst/>
                        </a:rPr>
                        <a:t> B </a:t>
                      </a:r>
                      <a:r>
                        <a:rPr lang="zh-CN" sz="1100" kern="100" dirty="0">
                          <a:effectLst/>
                        </a:rPr>
                        <a:t>的流量</a:t>
                      </a:r>
                    </a:p>
                    <a:p>
                      <a:pPr marL="5334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虚拟机</a:t>
                      </a:r>
                      <a:r>
                        <a:rPr lang="en-US" sz="1100" kern="100" dirty="0">
                          <a:effectLst/>
                        </a:rPr>
                        <a:t> B	192.168.42.133	192.168.42.132	</a:t>
                      </a:r>
                      <a:r>
                        <a:rPr lang="zh-CN" sz="1100" kern="100" dirty="0">
                          <a:effectLst/>
                        </a:rPr>
                        <a:t>保护</a:t>
                      </a:r>
                      <a:r>
                        <a:rPr lang="en-US" sz="1100" kern="100" dirty="0">
                          <a:effectLst/>
                        </a:rPr>
                        <a:t> B </a:t>
                      </a:r>
                      <a:r>
                        <a:rPr lang="zh-CN" sz="1100" kern="100" dirty="0">
                          <a:effectLst/>
                        </a:rPr>
                        <a:t>发给</a:t>
                      </a:r>
                      <a:r>
                        <a:rPr lang="en-US" sz="1100" kern="100" dirty="0">
                          <a:effectLst/>
                        </a:rPr>
                        <a:t> A </a:t>
                      </a:r>
                      <a:r>
                        <a:rPr lang="zh-CN" sz="1100" kern="100" dirty="0">
                          <a:effectLst/>
                        </a:rPr>
                        <a:t>的流量</a:t>
                      </a:r>
                    </a:p>
                    <a:p>
                      <a:pPr marL="5334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为什么需要对称配置？</a:t>
                      </a:r>
                    </a:p>
                    <a:p>
                      <a:pPr marL="5334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当</a:t>
                      </a:r>
                      <a:r>
                        <a:rPr lang="en-US" sz="1100" kern="100" dirty="0">
                          <a:effectLst/>
                        </a:rPr>
                        <a:t> A </a:t>
                      </a:r>
                      <a:r>
                        <a:rPr lang="zh-CN" sz="1100" kern="100" dirty="0">
                          <a:effectLst/>
                        </a:rPr>
                        <a:t>向</a:t>
                      </a:r>
                      <a:r>
                        <a:rPr lang="en-US" sz="1100" kern="100" dirty="0">
                          <a:effectLst/>
                        </a:rPr>
                        <a:t> B </a:t>
                      </a:r>
                      <a:r>
                        <a:rPr lang="zh-CN" sz="1100" kern="100" dirty="0">
                          <a:effectLst/>
                        </a:rPr>
                        <a:t>发送</a:t>
                      </a:r>
                      <a:r>
                        <a:rPr lang="en-US" sz="1100" kern="100" dirty="0">
                          <a:effectLst/>
                        </a:rPr>
                        <a:t> ping </a:t>
                      </a:r>
                      <a:r>
                        <a:rPr lang="zh-CN" sz="1100" kern="100" dirty="0">
                          <a:effectLst/>
                        </a:rPr>
                        <a:t>请求时，</a:t>
                      </a:r>
                      <a:r>
                        <a:rPr lang="en-US" sz="1100" kern="100" dirty="0">
                          <a:effectLst/>
                        </a:rPr>
                        <a:t>A </a:t>
                      </a:r>
                      <a:r>
                        <a:rPr lang="zh-CN" sz="1100" kern="100" dirty="0">
                          <a:effectLst/>
                        </a:rPr>
                        <a:t>的策略匹配</a:t>
                      </a:r>
                      <a:r>
                        <a:rPr lang="en-US" sz="1100" kern="100" dirty="0">
                          <a:effectLst/>
                        </a:rPr>
                        <a:t> A</a:t>
                      </a:r>
                      <a:r>
                        <a:rPr lang="zh-CN" sz="1100" kern="100" dirty="0">
                          <a:effectLst/>
                        </a:rPr>
                        <a:t>→</a:t>
                      </a:r>
                      <a:r>
                        <a:rPr lang="en-US" sz="1100" kern="100" dirty="0">
                          <a:effectLst/>
                        </a:rPr>
                        <a:t>B </a:t>
                      </a:r>
                      <a:r>
                        <a:rPr lang="zh-CN" sz="1100" kern="100" dirty="0">
                          <a:effectLst/>
                        </a:rPr>
                        <a:t>的规则，触发加密。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14443"/>
                  </a:ext>
                </a:extLst>
              </a:tr>
            </a:tbl>
          </a:graphicData>
        </a:graphic>
      </p:graphicFrame>
      <p:sp>
        <p:nvSpPr>
          <p:cNvPr id="12" name="Shape 1">
            <a:extLst>
              <a:ext uri="{FF2B5EF4-FFF2-40B4-BE49-F238E27FC236}">
                <a16:creationId xmlns:a16="http://schemas.microsoft.com/office/drawing/2014/main" id="{D7DF5EAD-959A-180B-2296-42C8A84130E9}"/>
              </a:ext>
            </a:extLst>
          </p:cNvPr>
          <p:cNvSpPr/>
          <p:nvPr/>
        </p:nvSpPr>
        <p:spPr>
          <a:xfrm rot="2700000">
            <a:off x="400963" y="209615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35E433C9-5114-07CB-B61D-26D8847B1860}"/>
              </a:ext>
            </a:extLst>
          </p:cNvPr>
          <p:cNvSpPr/>
          <p:nvPr/>
        </p:nvSpPr>
        <p:spPr>
          <a:xfrm rot="2700000">
            <a:off x="400963" y="870024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E2882C50-1124-FCBF-FCA9-CD31D125260E}"/>
              </a:ext>
            </a:extLst>
          </p:cNvPr>
          <p:cNvSpPr/>
          <p:nvPr/>
        </p:nvSpPr>
        <p:spPr>
          <a:xfrm rot="2700000">
            <a:off x="400963" y="1483091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7E968DD5-6F97-AC1F-C837-F7E48F69EED6}"/>
              </a:ext>
            </a:extLst>
          </p:cNvPr>
          <p:cNvSpPr/>
          <p:nvPr/>
        </p:nvSpPr>
        <p:spPr>
          <a:xfrm>
            <a:off x="342672" y="1476541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2CCDED6C-081C-46C8-6CA5-3C902036C6DC}"/>
              </a:ext>
            </a:extLst>
          </p:cNvPr>
          <p:cNvSpPr/>
          <p:nvPr/>
        </p:nvSpPr>
        <p:spPr>
          <a:xfrm>
            <a:off x="934254" y="1294426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2DBB60C3-EA00-3509-0FA9-FE8FC22B097B}"/>
              </a:ext>
            </a:extLst>
          </p:cNvPr>
          <p:cNvSpPr/>
          <p:nvPr/>
        </p:nvSpPr>
        <p:spPr>
          <a:xfrm>
            <a:off x="1085305" y="1565122"/>
            <a:ext cx="2858315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选择规则类型和认证方法</a:t>
            </a:r>
            <a:endParaRPr lang="en-US" sz="144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EFF650B7-CF75-A236-0116-B8EE593EB234}"/>
              </a:ext>
            </a:extLst>
          </p:cNvPr>
          <p:cNvSpPr/>
          <p:nvPr/>
        </p:nvSpPr>
        <p:spPr>
          <a:xfrm>
            <a:off x="4093853" y="1455394"/>
            <a:ext cx="4501915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在配置IPSec策略时，需决定使用ESP（加密+认证）或AH（仅认证），并选择合适的认证方法如预共享密钥，确保数据传输的安全性。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316748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D8AB-B0F6-FB53-46C7-F52BF627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27F263-869E-8C49-3AFB-83CB4402D94A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FCDE2EE-C3E9-B75C-31E3-02364B70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1A0737DB-7229-F60D-B173-7B3F099C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7F04CEEA-434C-62DB-2923-0ABED31DE3F0}"/>
              </a:ext>
            </a:extLst>
          </p:cNvPr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5900A2F9-68E6-3C95-54D3-5E1C1BA46438}"/>
              </a:ext>
            </a:extLst>
          </p:cNvPr>
          <p:cNvSpPr/>
          <p:nvPr/>
        </p:nvSpPr>
        <p:spPr>
          <a:xfrm rot="2700000">
            <a:off x="434967" y="3769647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799BA91-9C9F-6136-C8CA-16D83F14FB7E}"/>
              </a:ext>
            </a:extLst>
          </p:cNvPr>
          <p:cNvSpPr/>
          <p:nvPr/>
        </p:nvSpPr>
        <p:spPr>
          <a:xfrm>
            <a:off x="376676" y="3769647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A5F0289E-76E5-2446-9451-C38B5CB3106C}"/>
              </a:ext>
            </a:extLst>
          </p:cNvPr>
          <p:cNvSpPr/>
          <p:nvPr/>
        </p:nvSpPr>
        <p:spPr>
          <a:xfrm>
            <a:off x="968258" y="35812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790C2F06-0A0F-C848-CB92-C4A56EA044F3}"/>
              </a:ext>
            </a:extLst>
          </p:cNvPr>
          <p:cNvSpPr/>
          <p:nvPr/>
        </p:nvSpPr>
        <p:spPr>
          <a:xfrm>
            <a:off x="1119515" y="3865659"/>
            <a:ext cx="285831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分配并测试策略</a:t>
            </a:r>
            <a:endParaRPr lang="en-US" sz="144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AADBAC05-5518-234F-5D28-1A334FD528FA}"/>
              </a:ext>
            </a:extLst>
          </p:cNvPr>
          <p:cNvSpPr/>
          <p:nvPr/>
        </p:nvSpPr>
        <p:spPr>
          <a:xfrm>
            <a:off x="4129686" y="3733071"/>
            <a:ext cx="4500086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完成策略配置后，需要将策略分配给相应的计算机以启用保护，随后通过ping命令测试通信是否成功，必要时调整防火墙设置。</a:t>
            </a:r>
            <a:endParaRPr lang="en-US" sz="1440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703BBDA6-D7ED-9813-A7E4-8CBABD4E6A5E}"/>
              </a:ext>
            </a:extLst>
          </p:cNvPr>
          <p:cNvSpPr/>
          <p:nvPr/>
        </p:nvSpPr>
        <p:spPr>
          <a:xfrm>
            <a:off x="854062" y="754092"/>
            <a:ext cx="7691580" cy="2402488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4CE19F0E-5331-5501-6E2D-B5406ECFB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13" y="856481"/>
            <a:ext cx="4441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图片 1">
            <a:extLst>
              <a:ext uri="{FF2B5EF4-FFF2-40B4-BE49-F238E27FC236}">
                <a16:creationId xmlns:a16="http://schemas.microsoft.com/office/drawing/2014/main" id="{95633961-AFC7-94A8-DABD-8F34B123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44" y="1886620"/>
            <a:ext cx="4199206" cy="11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8">
            <a:extLst>
              <a:ext uri="{FF2B5EF4-FFF2-40B4-BE49-F238E27FC236}">
                <a16:creationId xmlns:a16="http://schemas.microsoft.com/office/drawing/2014/main" id="{21B72F0D-15E9-5E67-5A34-F598AB9B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194" y="8032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在两端启用策略：右键策略 →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1DD13DF-5E36-AE4D-3EEC-3D76AC351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194" y="14676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ping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触发通信： 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第一次配置完成后进行测试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39138E61-2161-82F4-F88E-F70B8FF44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194" y="15705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全部丢失了，失败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1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5E9D-8A08-5FE3-0ACF-705FCDAA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AE2EC2B-E439-CA30-AD49-0F3A5AD2ACAE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7B503A9-7C41-2140-3736-A9989F41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C9E1179-B5CA-DFDB-6737-110AAEDD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8B0F9DC3-B184-A179-37CC-3BEE7A152B88}"/>
              </a:ext>
            </a:extLst>
          </p:cNvPr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4D9E8FF-71CF-483F-3CFA-274F06F871AE}"/>
              </a:ext>
            </a:extLst>
          </p:cNvPr>
          <p:cNvSpPr/>
          <p:nvPr/>
        </p:nvSpPr>
        <p:spPr>
          <a:xfrm rot="2700000">
            <a:off x="434967" y="3769647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808E89D-C69E-AC26-7264-1C17641AEAF6}"/>
              </a:ext>
            </a:extLst>
          </p:cNvPr>
          <p:cNvSpPr/>
          <p:nvPr/>
        </p:nvSpPr>
        <p:spPr>
          <a:xfrm>
            <a:off x="376676" y="3769647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BF8E2B65-195A-D3AB-3603-D556CF6180A9}"/>
              </a:ext>
            </a:extLst>
          </p:cNvPr>
          <p:cNvSpPr/>
          <p:nvPr/>
        </p:nvSpPr>
        <p:spPr>
          <a:xfrm>
            <a:off x="968258" y="35812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394A136-0C70-001F-F4C1-6C6F979DD4E5}"/>
              </a:ext>
            </a:extLst>
          </p:cNvPr>
          <p:cNvSpPr/>
          <p:nvPr/>
        </p:nvSpPr>
        <p:spPr>
          <a:xfrm>
            <a:off x="1119515" y="3865659"/>
            <a:ext cx="285831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分配并测试策略</a:t>
            </a:r>
            <a:endParaRPr lang="en-US" sz="144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7FC11DA-E830-BDB6-D194-B560A957FCF6}"/>
              </a:ext>
            </a:extLst>
          </p:cNvPr>
          <p:cNvSpPr/>
          <p:nvPr/>
        </p:nvSpPr>
        <p:spPr>
          <a:xfrm>
            <a:off x="4129686" y="3733071"/>
            <a:ext cx="4500086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完成策略配置后，需要将策略分配给相应的计算机以启用保护，随后通过ping命令测试通信是否成功，必要时调整防火墙设置。</a:t>
            </a:r>
            <a:endParaRPr lang="en-US" sz="1440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32F5E1A8-DF2C-162A-18B9-61F9AF6C2785}"/>
              </a:ext>
            </a:extLst>
          </p:cNvPr>
          <p:cNvSpPr/>
          <p:nvPr/>
        </p:nvSpPr>
        <p:spPr>
          <a:xfrm>
            <a:off x="854062" y="754092"/>
            <a:ext cx="7691580" cy="2402488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2D5C1D-4934-E89D-683E-2E3C604E73D0}"/>
              </a:ext>
            </a:extLst>
          </p:cNvPr>
          <p:cNvSpPr txBox="1"/>
          <p:nvPr/>
        </p:nvSpPr>
        <p:spPr>
          <a:xfrm>
            <a:off x="968258" y="868666"/>
            <a:ext cx="4572000" cy="47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800"/>
              </a:spcAft>
            </a:pP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排查原因，最终发现需要关闭防火墙，将两台虚拟机的防火墙关闭，再次进行测试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E9EDF3-556E-2B88-C90B-04737F6D9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256" y="1623719"/>
            <a:ext cx="3986975" cy="13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验证加密效果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411" y="3169843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763427" y="1024861"/>
            <a:ext cx="2278893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38969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8" name="Text 4"/>
          <p:cNvSpPr/>
          <p:nvPr/>
        </p:nvSpPr>
        <p:spPr>
          <a:xfrm>
            <a:off x="14975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Shape 5"/>
          <p:cNvSpPr/>
          <p:nvPr/>
        </p:nvSpPr>
        <p:spPr>
          <a:xfrm>
            <a:off x="343276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350820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1" name="Text 7"/>
          <p:cNvSpPr/>
          <p:nvPr/>
        </p:nvSpPr>
        <p:spPr>
          <a:xfrm>
            <a:off x="4166783" y="1184831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Shape 8"/>
          <p:cNvSpPr/>
          <p:nvPr/>
        </p:nvSpPr>
        <p:spPr>
          <a:xfrm>
            <a:off x="611103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18647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4" name="Text 10"/>
          <p:cNvSpPr/>
          <p:nvPr/>
        </p:nvSpPr>
        <p:spPr>
          <a:xfrm>
            <a:off x="68450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5" name="Shape 11"/>
          <p:cNvSpPr/>
          <p:nvPr/>
        </p:nvSpPr>
        <p:spPr>
          <a:xfrm>
            <a:off x="3039117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5708243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7" name="Shape 13"/>
          <p:cNvSpPr/>
          <p:nvPr/>
        </p:nvSpPr>
        <p:spPr>
          <a:xfrm>
            <a:off x="8383984" y="3169918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8" name="Text 14"/>
          <p:cNvSpPr/>
          <p:nvPr/>
        </p:nvSpPr>
        <p:spPr>
          <a:xfrm>
            <a:off x="911657" y="3880371"/>
            <a:ext cx="198150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启用加密策略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816109" y="1971140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在验证加密效果的初始阶段，首要任务是在通信两端启用相应的加密策略。通过右键点击策略并选择“分配”，确保数据在传输过程中得到保护，为后续的测试奠定基础。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81248" y="3880371"/>
            <a:ext cx="1981712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触发通信测试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3485340" y="1971215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配置完加密策略后，使用ping命令来触发两台虚拟机之间的通信测试是关键步骤。这一过程旨在模拟实际数据传输，检验加密设置是否生效，以及是否存在通信障碍。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6259518" y="3894087"/>
            <a:ext cx="1981712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排查防火墙问题</a:t>
            </a:r>
            <a:endParaRPr lang="en-US" sz="1440" dirty="0"/>
          </a:p>
        </p:txBody>
      </p:sp>
      <p:sp>
        <p:nvSpPr>
          <p:cNvPr id="23" name="Text 19"/>
          <p:cNvSpPr/>
          <p:nvPr/>
        </p:nvSpPr>
        <p:spPr>
          <a:xfrm>
            <a:off x="6163834" y="1971140"/>
            <a:ext cx="2173081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初次测试可能因防火墙设置导致通信失败。识别到问题所在后，关闭两台虚拟机的防火墙并重新进行测试。成功接收到ping响应表明加密效果得到验证，通信安全得以保障。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证书认证方式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52602" y="758952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2"/>
          <p:cNvSpPr/>
          <p:nvPr/>
        </p:nvSpPr>
        <p:spPr>
          <a:xfrm>
            <a:off x="3615896" y="2050927"/>
            <a:ext cx="5095803" cy="0"/>
          </a:xfrm>
          <a:custGeom>
            <a:avLst/>
            <a:gdLst/>
            <a:ahLst/>
            <a:cxnLst/>
            <a:rect l="l" t="t" r="r" b="b"/>
            <a:pathLst>
              <a:path w="5095803">
                <a:moveTo>
                  <a:pt x="0" y="0"/>
                </a:moveTo>
                <a:moveTo>
                  <a:pt x="0" y="0"/>
                </a:moveTo>
                <a:lnTo>
                  <a:pt x="5095803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3452602" y="205968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3615896" y="3561973"/>
            <a:ext cx="5048676" cy="0"/>
          </a:xfrm>
          <a:custGeom>
            <a:avLst/>
            <a:gdLst/>
            <a:ahLst/>
            <a:cxnLst/>
            <a:rect l="l" t="t" r="r" b="b"/>
            <a:pathLst>
              <a:path w="5048676">
                <a:moveTo>
                  <a:pt x="0" y="0"/>
                </a:moveTo>
                <a:moveTo>
                  <a:pt x="0" y="0"/>
                </a:moveTo>
                <a:lnTo>
                  <a:pt x="5048676" y="0"/>
                </a:lnTo>
              </a:path>
            </a:pathLst>
          </a:custGeom>
          <a:noFill/>
          <a:ln w="10384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3452602" y="3488436"/>
            <a:ext cx="714089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4234035" y="978408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使用OpenSSL生成CA私钥</a:t>
            </a:r>
            <a:endParaRPr lang="en-US" sz="1440" dirty="0"/>
          </a:p>
        </p:txBody>
      </p:sp>
      <p:pic>
        <p:nvPicPr>
          <p:cNvPr id="11" name="Image 2" descr="https://sgw-dx.xf-yun.com/api/v1/sparkdesk/_174696142657579a49512ea174f12824df6a5e20f3049.jpg?authorization=c2ltcGxlLWp3dCBhaz1zcGFya2Rlc2s4MDAwMDAwMDAwMDE7ZXhwPTMzMjM3NjE0MjY7YWxnbz1obWFjLXNoYTI1NjtzaWc9cC82NHF6U0p5NTFNWHRXbXFMRTNPVnhjUzJOQnYvSEFGT0FrVFBLbUJpND0=&amp;x_location=7YfmxI7B7uKO7jlRxIftd6UpfXD=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8600" y="1255014"/>
            <a:ext cx="3227058" cy="32270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34035" y="1255014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通过执行特定的命令行指令，利用OpenSSL工具生成2048位的CA私钥文件，这是构建安全通信的基础步骤，确保了加密过程的安全性。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4234035" y="2297430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创建自签名证书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4234035" y="2574036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基于已生成的CA私钥，进一步使用OpenSSL命令创建自签名证书，此证书将作为信任的锚点，在IPSec策略中用于验证通信双方的身份。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4234035" y="3707892"/>
            <a:ext cx="464966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替换预共享密钥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4234035" y="3984498"/>
            <a:ext cx="4647734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在IPSec策略配置中，导入由OpenSSL生成的CA证书和自签名证书，以此替换传统的预共享密钥方式，增强了数据传输的安全性和认证机制的可靠性。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3329" y="214334"/>
            <a:ext cx="8578704" cy="4659681"/>
          </a:xfrm>
          <a:custGeom>
            <a:avLst/>
            <a:gdLst/>
            <a:ahLst/>
            <a:cxnLst/>
            <a:rect l="l" t="t" r="r" b="b"/>
            <a:pathLst>
              <a:path w="8578704" h="4659681">
                <a:moveTo>
                  <a:pt x="582460" y="0"/>
                </a:moveTo>
                <a:moveTo>
                  <a:pt x="582460" y="0"/>
                </a:moveTo>
                <a:lnTo>
                  <a:pt x="8578704" y="0"/>
                </a:lnTo>
                <a:lnTo>
                  <a:pt x="8578704" y="4077221"/>
                </a:lnTo>
                <a:quadBezTo>
                  <a:pt x="8578704" y="4659681"/>
                  <a:pt x="7996244" y="4659681"/>
                </a:quadBezTo>
                <a:lnTo>
                  <a:pt x="0" y="4659681"/>
                </a:lnTo>
                <a:lnTo>
                  <a:pt x="0" y="582460"/>
                </a:lnTo>
                <a:quadBezTo>
                  <a:pt x="0" y="0"/>
                  <a:pt x="582460" y="0"/>
                </a:quadBezTo>
                <a:close/>
              </a:path>
            </a:pathLst>
          </a:custGeom>
          <a:solidFill>
            <a:srgbClr val="FFFFFF">
              <a:alpha val="18000"/>
            </a:srgbClr>
          </a:solidFill>
          <a:ln w="952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36376" y="1943254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实验目的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1021920" y="183119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268353" y="1943254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实验环境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653896" y="183119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636376" y="2556167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实验步骤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021920" y="2444108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268353" y="2556452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653896" y="244439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636376" y="3169080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altLang="zh-CN" sz="1440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实验问题与解决</a:t>
            </a:r>
            <a:endParaRPr lang="en-US" altLang="zh-CN" sz="1440" dirty="0"/>
          </a:p>
        </p:txBody>
      </p:sp>
      <p:sp>
        <p:nvSpPr>
          <p:cNvPr id="12" name="Text 10"/>
          <p:cNvSpPr/>
          <p:nvPr/>
        </p:nvSpPr>
        <p:spPr>
          <a:xfrm>
            <a:off x="1021920" y="305702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268353" y="3169100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>
              <a:lnSpc>
                <a:spcPct val="112500"/>
              </a:lnSpc>
              <a:spcBef>
                <a:spcPts val="375"/>
              </a:spcBef>
            </a:pPr>
            <a:r>
              <a:rPr lang="en-US" altLang="zh-CN" sz="1440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IPSec与其他VPN技术对比</a:t>
            </a:r>
            <a:endParaRPr lang="en-US" altLang="zh-CN" sz="1440" dirty="0"/>
          </a:p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>
              <a:solidFill>
                <a:srgbClr val="00070F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653896" y="305704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1636376" y="3781993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>
              <a:lnSpc>
                <a:spcPct val="112500"/>
              </a:lnSpc>
              <a:spcBef>
                <a:spcPts val="375"/>
              </a:spcBef>
            </a:pPr>
            <a:r>
              <a:rPr lang="en-US" altLang="zh-CN" sz="1440" dirty="0" err="1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IPSec实际应用案例</a:t>
            </a:r>
            <a:endParaRPr lang="en-US" altLang="zh-CN" sz="1440" dirty="0"/>
          </a:p>
        </p:txBody>
      </p:sp>
      <p:sp>
        <p:nvSpPr>
          <p:cNvPr id="16" name="Text 14"/>
          <p:cNvSpPr/>
          <p:nvPr/>
        </p:nvSpPr>
        <p:spPr>
          <a:xfrm>
            <a:off x="1021920" y="3669934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5268353" y="3781748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实验总结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4653896" y="3669689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03329" y="139079"/>
            <a:ext cx="4113526" cy="11704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dirty="0">
                <a:solidFill>
                  <a:srgbClr val="5A85D9">
                    <a:alpha val="1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CONTENTS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528866" y="505095"/>
            <a:ext cx="1699339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032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584B41-4BDF-5D4E-CBEC-CF76A325B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42F3FE-E295-C03E-CE0E-7A4DF41C9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40ABA712-7035-F884-BA2C-43C4E899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212" y="118475"/>
            <a:ext cx="3659289" cy="24532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zh-CN" alt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</a:rPr>
              <a:t>抓包结果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https://oceandoc-ai.obs.ap-southeast-3.myhuaweicloud.com/ppt_list_page/_19052329831_OCf7BO1732154968888-06434415411859862.png?authorization=c2ltcGxlLWp3dCBhaz1zcGFya2Rlc2s4MDAwMDAwMDAwMDE7ZXhwPTMzMDg5NTQ5NzA7YWxnbz1obWFjLXNoYTI1NjtzaWc9cUJnTkJnYnRBdGRGdll1TzI3QXNzbnlFSnhlN0lWVEZtWXR4Wi9ycUlMND0=&amp;x_location=7YfmxI7B7uKO7jlRxIftd60pfXD=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8" y="1499204"/>
            <a:ext cx="4473503" cy="2366006"/>
          </a:xfrm>
          <a:prstGeom prst="rect">
            <a:avLst/>
          </a:prstGeom>
        </p:spPr>
      </p:pic>
      <p:pic>
        <p:nvPicPr>
          <p:cNvPr id="14" name="Image 6" descr="https://sgw-dx.xf-yun.com/api/v1/sparkdesk/_174696143795918bac27384184e87b7fa6bc6a2cd2d5c.jpg?authorization=c2ltcGxlLWp3dCBhaz1zcGFya2Rlc2s4MDAwMDAwMDAwMDE7ZXhwPTMzMjM3NjE0Mzc7YWxnbz1obWFjLXNoYTI1NjtzaWc9QVFRR3phNzV0WmwxaDZXaW9DSWVZeHNicWtaWjVZNjRBS056UzU5ckpvVT0=&amp;x_location=7YfmxI7B7uKO7jlRxIftd6UpfXD="/>
          <p:cNvPicPr>
            <a:picLocks noChangeAspect="1"/>
          </p:cNvPicPr>
          <p:nvPr/>
        </p:nvPicPr>
        <p:blipFill>
          <a:blip r:embed="rId8"/>
          <a:srcRect t="18750" b="24432"/>
          <a:stretch/>
        </p:blipFill>
        <p:spPr>
          <a:xfrm>
            <a:off x="687243" y="1718660"/>
            <a:ext cx="3101645" cy="177393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374791" y="125963"/>
            <a:ext cx="3864231" cy="14775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buNone/>
            </a:pPr>
            <a:endParaRPr lang="zh-CN" altLang="zh-CN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设置过滤器</a:t>
            </a:r>
            <a:r>
              <a:rPr lang="en-US" altLang="zh-CN" sz="11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ip.src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altLang="zh-CN" sz="1200" kern="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192.168.42.133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|| </a:t>
            </a:r>
            <a:r>
              <a:rPr lang="en-US" altLang="zh-CN" sz="11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ip.dst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altLang="zh-CN" sz="1200" kern="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192.168.42.132</a:t>
            </a:r>
            <a:endParaRPr lang="zh-CN" altLang="zh-CN" sz="11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192.168.42.133</a:t>
            </a: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192.168.42.132</a:t>
            </a: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发送消息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接收到四个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消息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8BAD8A6-CE0B-104E-4DCC-85EEF5FE5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999" y="1864531"/>
            <a:ext cx="4149969" cy="319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516A3-4902-3119-65D0-EDB68445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8D4BEC59-A29C-97AE-0828-5D54C9EF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" y="720048"/>
            <a:ext cx="8342994" cy="104056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28E5533-C45E-41C1-0751-D8BDA64B2823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zh-CN" alt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</a:rPr>
              <a:t>抓包结果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79C6308-1F38-9FB0-770D-80352D53E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7C20AEC-CB1C-C3F6-0B24-157214015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7BA0DACE-CFAC-4820-83B9-E8C6CE06EDE4}"/>
              </a:ext>
            </a:extLst>
          </p:cNvPr>
          <p:cNvSpPr/>
          <p:nvPr/>
        </p:nvSpPr>
        <p:spPr>
          <a:xfrm>
            <a:off x="244876" y="683108"/>
            <a:ext cx="8561499" cy="12670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buNone/>
            </a:pPr>
            <a:endParaRPr lang="zh-CN" altLang="zh-CN" sz="10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观察</a:t>
            </a:r>
            <a:r>
              <a:rPr lang="en-US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ICMP </a:t>
            </a:r>
            <a:r>
              <a:rPr lang="zh-CN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报文被加密为</a:t>
            </a:r>
            <a:r>
              <a:rPr lang="en-US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ESP </a:t>
            </a:r>
            <a:r>
              <a:rPr lang="zh-CN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协议（</a:t>
            </a:r>
            <a:r>
              <a:rPr lang="en-US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IP </a:t>
            </a:r>
            <a:r>
              <a:rPr lang="zh-CN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协议号</a:t>
            </a:r>
            <a:r>
              <a:rPr lang="en-US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50</a:t>
            </a:r>
            <a:r>
              <a:rPr lang="zh-CN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），内容显示为随机乱码（如下图）：</a:t>
            </a:r>
            <a:endParaRPr lang="zh-CN" altLang="zh-CN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给出的信息很少，下面给出如果没启用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策略时得到的数据包，上下对比感受更直观</a:t>
            </a:r>
            <a:r>
              <a:rPr lang="zh-CN" altLang="en-US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（左侧</a:t>
            </a:r>
            <a:r>
              <a:rPr lang="en-US" altLang="zh-CN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1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加密，右侧没加密）</a:t>
            </a:r>
            <a:endParaRPr lang="zh-CN" altLang="zh-CN" sz="11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br>
              <a:rPr lang="en-US" altLang="zh-CN" sz="10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zh-CN" sz="10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EDACFC-6B4D-8F33-00DD-5D79D2A8B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6" y="1667505"/>
            <a:ext cx="4318983" cy="2755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C1DF75-9024-A064-E678-8D5E1BA7D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601" y="1653565"/>
            <a:ext cx="4361523" cy="27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36F3-7A1C-ED54-D979-B2D2B920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0C915E09-B948-FBD3-0FE2-2A7A59A0FB41}"/>
              </a:ext>
            </a:extLst>
          </p:cNvPr>
          <p:cNvSpPr/>
          <p:nvPr/>
        </p:nvSpPr>
        <p:spPr>
          <a:xfrm>
            <a:off x="755571" y="786771"/>
            <a:ext cx="7417158" cy="1540800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3F2D1F7-90C1-8F98-3380-E4F37A4B8B52}"/>
              </a:ext>
            </a:extLst>
          </p:cNvPr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zh-CN" alt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</a:rPr>
              <a:t>抓包结果</a:t>
            </a:r>
            <a:endParaRPr lang="en-US" sz="144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CFF6B2D-00FB-5B73-7963-8E51C3B6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F5C3302-3E7D-B18C-BCE4-BBC86B30A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2B10DA-1E17-0C96-676F-8130CF90E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6" y="2387553"/>
            <a:ext cx="4318983" cy="2755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F2FBA-C50D-A83A-5C25-2847683B9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625" y="2387553"/>
            <a:ext cx="4361523" cy="2769887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4C1535C8-9252-BC24-1E74-71B15BFB0FA7}"/>
              </a:ext>
            </a:extLst>
          </p:cNvPr>
          <p:cNvSpPr/>
          <p:nvPr/>
        </p:nvSpPr>
        <p:spPr>
          <a:xfrm>
            <a:off x="244876" y="683108"/>
            <a:ext cx="8561499" cy="202363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9144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协议层表现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‌</a:t>
            </a:r>
            <a:r>
              <a:rPr lang="zh-CN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原始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ICMP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响应（如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Type=8/0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）完全不可见，仅显示为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协议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78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若启用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协议，可能保留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头但校验和变为加密哈希值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‌</a:t>
            </a:r>
            <a:r>
              <a:rPr lang="zh-CN" altLang="zh-CN" sz="1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数据内容表现</a:t>
            </a:r>
            <a:r>
              <a:rPr lang="en-US" altLang="zh-CN" sz="1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‌</a:t>
            </a:r>
            <a:r>
              <a:rPr lang="zh-CN" altLang="zh-CN" sz="1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部分显示为随机十六进制数据（如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7a 3f e9 ...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>
              <a:lnSpc>
                <a:spcPct val="115000"/>
              </a:lnSpc>
              <a:spcAft>
                <a:spcPts val="800"/>
              </a:spcAft>
            </a:pP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会标记为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Encrypted Payload</a:t>
            </a:r>
            <a:r>
              <a:rPr lang="zh-CN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UDP Encapsulation of IPsec Packets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endParaRPr lang="zh-CN" altLang="zh-CN" sz="10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0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适用场景讨论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9912" y="906269"/>
            <a:ext cx="1913307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Part 01</a:t>
            </a:r>
            <a:endParaRPr lang="en-US" sz="144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89912" y="1387272"/>
            <a:ext cx="2657487" cy="265748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12" y="1277517"/>
            <a:ext cx="2657487" cy="265748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96601" y="906269"/>
            <a:ext cx="1913307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Part 03</a:t>
            </a:r>
            <a:endParaRPr lang="en-US" sz="144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196601" y="1387272"/>
            <a:ext cx="2657487" cy="2657487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01" y="1277517"/>
            <a:ext cx="2657487" cy="2657487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3238268" y="1464751"/>
            <a:ext cx="1913307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i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Part 02</a:t>
            </a:r>
            <a:endParaRPr lang="en-US" sz="144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3238268" y="1945755"/>
            <a:ext cx="2657487" cy="2657487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268" y="1835999"/>
            <a:ext cx="2657487" cy="2657487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289912" y="1497028"/>
            <a:ext cx="2556049" cy="409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局域网安全保护</a:t>
            </a:r>
            <a:endParaRPr lang="en-US" sz="1440" dirty="0"/>
          </a:p>
        </p:txBody>
      </p:sp>
      <p:sp>
        <p:nvSpPr>
          <p:cNvPr id="15" name="Text 5"/>
          <p:cNvSpPr/>
          <p:nvPr/>
        </p:nvSpPr>
        <p:spPr>
          <a:xfrm>
            <a:off x="289912" y="1996307"/>
            <a:ext cx="265748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IPSec在局域网中扮演着关键角色，通过加密和验证机制确保内网主机间通信的安全，有效防止数据泄露和未授权访问，保障数据库和文件共享的安全性。</a:t>
            </a:r>
            <a:endParaRPr lang="en-US" sz="1440" dirty="0"/>
          </a:p>
        </p:txBody>
      </p:sp>
      <p:sp>
        <p:nvSpPr>
          <p:cNvPr id="16" name="Text 6"/>
          <p:cNvSpPr/>
          <p:nvPr/>
        </p:nvSpPr>
        <p:spPr>
          <a:xfrm>
            <a:off x="3238268" y="2105399"/>
            <a:ext cx="2556049" cy="409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远程访问VPN实现</a:t>
            </a:r>
            <a:endParaRPr lang="en-US" sz="1440" dirty="0"/>
          </a:p>
        </p:txBody>
      </p:sp>
      <p:sp>
        <p:nvSpPr>
          <p:cNvPr id="17" name="Text 7"/>
          <p:cNvSpPr/>
          <p:nvPr/>
        </p:nvSpPr>
        <p:spPr>
          <a:xfrm>
            <a:off x="3238268" y="2554790"/>
            <a:ext cx="265748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结合RRAS技术，IPSec为企业员工提供安全的远程访问解决方案，使员工能够通过VPN安全地接入企业内网，无论身处何地，都能保证数据传输的机密性和完整性。</a:t>
            </a: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6196601" y="1497028"/>
            <a:ext cx="2556049" cy="409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满足合规性要求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6196601" y="1996307"/>
            <a:ext cx="265748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IPSec的应用帮助企业满足等保、GDPR等法规对数据传输加密的强制要求，通过强大的加密算法和协议，确保敏感数据在传输过程中的安全，避免因合规问题导致的法律风险。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优缺点对比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41" y="1004913"/>
            <a:ext cx="2706573" cy="343966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44255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7" name="Text 2"/>
          <p:cNvSpPr/>
          <p:nvPr/>
        </p:nvSpPr>
        <p:spPr>
          <a:xfrm>
            <a:off x="1295784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900" y="1004967"/>
            <a:ext cx="2706759" cy="3439931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625306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0" name="Text 4"/>
          <p:cNvSpPr/>
          <p:nvPr/>
        </p:nvSpPr>
        <p:spPr>
          <a:xfrm>
            <a:off x="7106435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644" y="1004913"/>
            <a:ext cx="2706759" cy="3439931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3347809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3" name="Text 6"/>
          <p:cNvSpPr/>
          <p:nvPr/>
        </p:nvSpPr>
        <p:spPr>
          <a:xfrm>
            <a:off x="4201180" y="1095469"/>
            <a:ext cx="741688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523852" y="2153079"/>
            <a:ext cx="2285552" cy="37039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IPSec的透明性优势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564509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IPSec的一个显著优点是其透明性，这意味着应用层无需进行任何修改即可实现安全通信，极大地简化了部署过程，同时保持了与现有系统的兼容性。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3429248" y="2143581"/>
            <a:ext cx="2285552" cy="38939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配置复杂性的挑战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3469905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尽管IPSec提供强大的安全性，但其配置过程相对复杂，需要专业知识来避免策略不匹配问题，这种复杂性可能导致通信失败，增加了使用门槛。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6334267" y="2157827"/>
            <a:ext cx="2286024" cy="36090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证书管理的成本考量</a:t>
            </a:r>
            <a:endParaRPr lang="en-US" sz="1440" dirty="0"/>
          </a:p>
        </p:txBody>
      </p:sp>
      <p:sp>
        <p:nvSpPr>
          <p:cNvPr id="19" name="Text 12"/>
          <p:cNvSpPr/>
          <p:nvPr/>
        </p:nvSpPr>
        <p:spPr>
          <a:xfrm>
            <a:off x="6375160" y="2621709"/>
            <a:ext cx="220423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对于企业而言，采用IPSec意味着需要维护自己的证书颁发机构（CA），这不仅涉及到高昂的成本，还包括持续的管理和维护工作，对资源有限的家庭用户来说更是一大障碍。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安全性分析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575236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0055FF">
              <a:alpha val="0"/>
            </a:srgbClr>
          </a:solidFill>
          <a:ln w="95250">
            <a:solidFill>
              <a:srgbClr val="0055FF">
                <a:alpha val="12157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246513" y="1093905"/>
            <a:ext cx="2152158" cy="3583954"/>
          </a:xfrm>
          <a:custGeom>
            <a:avLst/>
            <a:gdLst/>
            <a:ahLst/>
            <a:cxnLst/>
            <a:rect l="l" t="t" r="r" b="b"/>
            <a:pathLst>
              <a:path w="2152158" h="3583954">
                <a:moveTo>
                  <a:pt x="98930" y="0"/>
                </a:moveTo>
                <a:moveTo>
                  <a:pt x="98930" y="0"/>
                </a:moveTo>
                <a:lnTo>
                  <a:pt x="2053228" y="0"/>
                </a:lnTo>
                <a:quadBezTo>
                  <a:pt x="2152158" y="0"/>
                  <a:pt x="2152158" y="98930"/>
                </a:quadBezTo>
                <a:lnTo>
                  <a:pt x="2152158" y="3485024"/>
                </a:lnTo>
                <a:quadBezTo>
                  <a:pt x="2152158" y="3583954"/>
                  <a:pt x="2053228" y="3583954"/>
                </a:quadBezTo>
                <a:lnTo>
                  <a:pt x="98930" y="3583954"/>
                </a:lnTo>
                <a:quadBezTo>
                  <a:pt x="0" y="3583954"/>
                  <a:pt x="0" y="3485024"/>
                </a:quadBezTo>
                <a:lnTo>
                  <a:pt x="0" y="98930"/>
                </a:lnTo>
                <a:quadBezTo>
                  <a:pt x="0" y="0"/>
                  <a:pt x="98930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067" y="2040271"/>
            <a:ext cx="1714500" cy="4572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43" y="2040271"/>
            <a:ext cx="1714500" cy="457200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019" y="2040271"/>
            <a:ext cx="1714500" cy="4572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847067" y="1628791"/>
            <a:ext cx="192647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防嗅探机制</a:t>
            </a:r>
            <a:endParaRPr lang="en-US" sz="1440" dirty="0"/>
          </a:p>
        </p:txBody>
      </p:sp>
      <p:pic>
        <p:nvPicPr>
          <p:cNvPr id="11" name="Image 5" descr="https://sgw-dx.xf-yun.com/api/v1/sparkdesk/_174696145160644242647779a4be5ad4ef2485546ffe4.jpg?authorization=c2ltcGxlLWp3dCBhaz1zcGFya2Rlc2s4MDAwMDAwMDAwMDE7ZXhwPTMzMjM3NjE0NTE7YWxnbz1obWFjLXNoYTI1NjtzaWc9cGZKNHA3TmkxcnlwTDF1cW1zblc3WUJuSWJweUN0K2x4K25Rb2NNVXZJbz0=&amp;x_location=7YfmxI7B7uKO7jlRxIftd6UpfXD="/>
          <p:cNvPicPr>
            <a:picLocks noChangeAspect="1"/>
          </p:cNvPicPr>
          <p:nvPr/>
        </p:nvPicPr>
        <p:blipFill>
          <a:blip r:embed="rId7"/>
          <a:srcRect l="20000" r="20000"/>
          <a:stretch/>
        </p:blipFill>
        <p:spPr>
          <a:xfrm>
            <a:off x="402359" y="970369"/>
            <a:ext cx="2152180" cy="358384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2847067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IPSec通过加密ESP包内容，确保即使数据在传输过程中被截获，攻击者也无法解密获取信息，有效保护数据传输的机密性。</a:t>
            </a:r>
            <a:endParaRPr lang="en-US" sz="1440" dirty="0"/>
          </a:p>
        </p:txBody>
      </p:sp>
      <p:sp>
        <p:nvSpPr>
          <p:cNvPr id="13" name="Text 5"/>
          <p:cNvSpPr/>
          <p:nvPr/>
        </p:nvSpPr>
        <p:spPr>
          <a:xfrm>
            <a:off x="4773543" y="1628791"/>
            <a:ext cx="1926476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数据完整性校验</a:t>
            </a:r>
            <a:endParaRPr lang="en-US" sz="1440" dirty="0"/>
          </a:p>
        </p:txBody>
      </p:sp>
      <p:sp>
        <p:nvSpPr>
          <p:cNvPr id="14" name="Text 6"/>
          <p:cNvSpPr/>
          <p:nvPr/>
        </p:nvSpPr>
        <p:spPr>
          <a:xfrm>
            <a:off x="4773543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利用ESP的完整性校验功能（如SHA1算法），IPSec能够检测出数据在传输过程中是否被篡改，确保接收到的数据与发送时完全一致。</a:t>
            </a:r>
            <a:endParaRPr lang="en-US" sz="1440" dirty="0"/>
          </a:p>
        </p:txBody>
      </p:sp>
      <p:sp>
        <p:nvSpPr>
          <p:cNvPr id="15" name="Text 7"/>
          <p:cNvSpPr/>
          <p:nvPr/>
        </p:nvSpPr>
        <p:spPr>
          <a:xfrm>
            <a:off x="6700019" y="1628791"/>
            <a:ext cx="1934824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预共享密钥风险</a:t>
            </a:r>
            <a:endParaRPr lang="en-US" sz="1440" dirty="0"/>
          </a:p>
        </p:txBody>
      </p:sp>
      <p:sp>
        <p:nvSpPr>
          <p:cNvPr id="16" name="Text 8"/>
          <p:cNvSpPr/>
          <p:nvPr/>
        </p:nvSpPr>
        <p:spPr>
          <a:xfrm>
            <a:off x="6700019" y="2333760"/>
            <a:ext cx="164592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当预共享密钥不慎泄露时，整个IPSec安全体系的安全性将受到严重威胁，因此建议采用更为安全的证书认证方式来替代。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139CA1-3D8F-C632-9625-B2C1AF84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实验问题与解决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272615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及解决方案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 rot="2700000">
            <a:off x="434967" y="1930446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A85D9">
              <a:alpha val="5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 rot="2700000">
            <a:off x="434967" y="254351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8" name="Shape 4"/>
          <p:cNvSpPr/>
          <p:nvPr/>
        </p:nvSpPr>
        <p:spPr>
          <a:xfrm rot="2700000">
            <a:off x="434967" y="3769647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9" name="Shape 5"/>
          <p:cNvSpPr/>
          <p:nvPr/>
        </p:nvSpPr>
        <p:spPr>
          <a:xfrm rot="2700000">
            <a:off x="434967" y="1317379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0" name="Text 6"/>
          <p:cNvSpPr/>
          <p:nvPr/>
        </p:nvSpPr>
        <p:spPr>
          <a:xfrm>
            <a:off x="376676" y="2536963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376676" y="3769647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376676" y="1317379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3" name="Shape 9"/>
          <p:cNvSpPr/>
          <p:nvPr/>
        </p:nvSpPr>
        <p:spPr>
          <a:xfrm>
            <a:off x="968258" y="1128980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8258" y="23548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8258" y="35812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0055F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19309" y="1413391"/>
            <a:ext cx="285831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两端策略未匹配问题</a:t>
            </a:r>
            <a:endParaRPr lang="en-US" sz="1440" dirty="0"/>
          </a:p>
        </p:txBody>
      </p:sp>
      <p:sp>
        <p:nvSpPr>
          <p:cNvPr id="17" name="Text 13"/>
          <p:cNvSpPr/>
          <p:nvPr/>
        </p:nvSpPr>
        <p:spPr>
          <a:xfrm>
            <a:off x="4127857" y="1289947"/>
            <a:ext cx="4501915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当ping操作超时但无报错时，可能是由于两端的策略未匹配，如算法不一致。此时需要检查事件查看器中的IPSec日志，调整策略以确保两端的加密算法和认证方法一致。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1119309" y="2625544"/>
            <a:ext cx="2858315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防火墙未关闭问题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4127857" y="2515816"/>
            <a:ext cx="4501915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如果两台虚拟机之间的通信出现问题，可能是因为防火墙未关闭。确保两台虚拟机的防火墙已关闭，可以解决因防火墙阻止而导致的ping超时问题。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1119515" y="3865659"/>
            <a:ext cx="285831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检查事件查看器中的IPSec日志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4129686" y="3733071"/>
            <a:ext cx="4500086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在解决ping超时问题时，可以通过检查事件查看器（eventvwr.msc）中的IPSec日志来获取更多信息。这有助于确定问题的根本原因，并采取相应的措施进行修复。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257371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及解决方案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1" y="1066046"/>
            <a:ext cx="4436520" cy="377104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4" y="982706"/>
            <a:ext cx="4423962" cy="376036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9443" y="1449195"/>
            <a:ext cx="484281" cy="48428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231" y="3672546"/>
            <a:ext cx="363931" cy="363931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222311" y="1135963"/>
            <a:ext cx="6665542" cy="991529"/>
          </a:xfrm>
          <a:custGeom>
            <a:avLst/>
            <a:gdLst/>
            <a:ahLst/>
            <a:cxnLst/>
            <a:rect l="l" t="t" r="r" b="b"/>
            <a:pathLst>
              <a:path w="6665542" h="991529">
                <a:moveTo>
                  <a:pt x="0" y="0"/>
                </a:moveTo>
                <a:moveTo>
                  <a:pt x="0" y="0"/>
                </a:moveTo>
                <a:lnTo>
                  <a:pt x="6665542" y="0"/>
                </a:lnTo>
                <a:lnTo>
                  <a:pt x="6665542" y="991529"/>
                </a:lnTo>
                <a:lnTo>
                  <a:pt x="0" y="991529"/>
                </a:lnTo>
                <a:close/>
              </a:path>
            </a:pathLst>
          </a:custGeom>
          <a:solidFill>
            <a:srgbClr val="0055FF">
              <a:alpha val="5882"/>
            </a:srgbClr>
          </a:solidFill>
          <a:ln/>
        </p:spPr>
      </p:sp>
      <p:sp>
        <p:nvSpPr>
          <p:cNvPr id="10" name="Shape 2"/>
          <p:cNvSpPr/>
          <p:nvPr/>
        </p:nvSpPr>
        <p:spPr>
          <a:xfrm>
            <a:off x="2495848" y="2241059"/>
            <a:ext cx="6392005" cy="1036265"/>
          </a:xfrm>
          <a:custGeom>
            <a:avLst/>
            <a:gdLst/>
            <a:ahLst/>
            <a:cxnLst/>
            <a:rect l="l" t="t" r="r" b="b"/>
            <a:pathLst>
              <a:path w="6392005" h="1036265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1036265"/>
                </a:lnTo>
                <a:lnTo>
                  <a:pt x="0" y="1036265"/>
                </a:lnTo>
                <a:close/>
              </a:path>
            </a:pathLst>
          </a:custGeom>
          <a:solidFill>
            <a:srgbClr val="0055FF">
              <a:alpha val="5882"/>
            </a:srgbClr>
          </a:solidFill>
          <a:ln/>
        </p:spPr>
      </p:sp>
      <p:sp>
        <p:nvSpPr>
          <p:cNvPr id="11" name="Shape 3"/>
          <p:cNvSpPr/>
          <p:nvPr/>
        </p:nvSpPr>
        <p:spPr>
          <a:xfrm>
            <a:off x="2495848" y="3450894"/>
            <a:ext cx="6392005" cy="997700"/>
          </a:xfrm>
          <a:custGeom>
            <a:avLst/>
            <a:gdLst/>
            <a:ahLst/>
            <a:cxnLst/>
            <a:rect l="l" t="t" r="r" b="b"/>
            <a:pathLst>
              <a:path w="6392005" h="997700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997700"/>
                </a:lnTo>
                <a:lnTo>
                  <a:pt x="0" y="997700"/>
                </a:lnTo>
                <a:close/>
              </a:path>
            </a:pathLst>
          </a:custGeom>
          <a:solidFill>
            <a:srgbClr val="0055FF">
              <a:alpha val="5882"/>
            </a:srgbClr>
          </a:solidFill>
          <a:ln/>
        </p:spPr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1036" y="2544318"/>
            <a:ext cx="352384" cy="352384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3070118" y="1457992"/>
            <a:ext cx="2458052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家庭版系统限制</a:t>
            </a:r>
            <a:endParaRPr lang="en-US" sz="1440" dirty="0"/>
          </a:p>
        </p:txBody>
      </p:sp>
      <p:sp>
        <p:nvSpPr>
          <p:cNvPr id="14" name="Text 5"/>
          <p:cNvSpPr/>
          <p:nvPr/>
        </p:nvSpPr>
        <p:spPr>
          <a:xfrm>
            <a:off x="5528170" y="1199971"/>
            <a:ext cx="3293515" cy="8503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在Windows家庭版系统中，用户无法使用secpol.msc工具进行高级网络配置，这限制了用户对网络安全策略的自定义能力。</a:t>
            </a:r>
            <a:endParaRPr lang="en-US" sz="1440" dirty="0"/>
          </a:p>
        </p:txBody>
      </p:sp>
      <p:sp>
        <p:nvSpPr>
          <p:cNvPr id="15" name="Text 6"/>
          <p:cNvSpPr/>
          <p:nvPr/>
        </p:nvSpPr>
        <p:spPr>
          <a:xfrm>
            <a:off x="3548007" y="2585455"/>
            <a:ext cx="2435684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PowerShell命令替代方案</a:t>
            </a:r>
            <a:endParaRPr lang="en-US" sz="1440" dirty="0"/>
          </a:p>
        </p:txBody>
      </p:sp>
      <p:sp>
        <p:nvSpPr>
          <p:cNvPr id="16" name="Text 7"/>
          <p:cNvSpPr/>
          <p:nvPr/>
        </p:nvSpPr>
        <p:spPr>
          <a:xfrm>
            <a:off x="5983691" y="2311135"/>
            <a:ext cx="2837994" cy="8503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为了解决家庭版系统的限制问题，可以使用PowerShell命令New-NetIPsecRule来创建和管理IPsec规则，实现网络通信的安全控制。</a:t>
            </a:r>
            <a:endParaRPr lang="en-US" sz="1440" dirty="0"/>
          </a:p>
        </p:txBody>
      </p:sp>
      <p:sp>
        <p:nvSpPr>
          <p:cNvPr id="17" name="Text 8"/>
          <p:cNvSpPr/>
          <p:nvPr/>
        </p:nvSpPr>
        <p:spPr>
          <a:xfrm>
            <a:off x="4056920" y="3776008"/>
            <a:ext cx="2223189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操作步骤与注意事项</a:t>
            </a:r>
            <a:endParaRPr lang="en-US" sz="1440" dirty="0"/>
          </a:p>
        </p:txBody>
      </p:sp>
      <p:sp>
        <p:nvSpPr>
          <p:cNvPr id="18" name="Text 9"/>
          <p:cNvSpPr/>
          <p:nvPr/>
        </p:nvSpPr>
        <p:spPr>
          <a:xfrm>
            <a:off x="6280109" y="3437680"/>
            <a:ext cx="2541576" cy="10149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使用PowerShell命令时，需要以管理员身份运行，并确保正确输入命令参数，避免因误操作导致网络连接中断或安全策略失效。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113365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1D859F-CC29-A4B6-81CF-E4FAA13B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实验目的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及解决方案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948017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3895074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0055FF">
                <a:alpha val="4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761" y="968786"/>
            <a:ext cx="2624757" cy="3739040"/>
          </a:xfrm>
          <a:prstGeom prst="rect">
            <a:avLst/>
          </a:prstGeom>
        </p:spPr>
      </p:pic>
      <p:sp>
        <p:nvSpPr>
          <p:cNvPr id="14" name="Shape 5"/>
          <p:cNvSpPr/>
          <p:nvPr/>
        </p:nvSpPr>
        <p:spPr>
          <a:xfrm>
            <a:off x="6842213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6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策略未分配导致ESP包缺失</a:t>
            </a: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470182" y="1990650"/>
            <a:ext cx="230952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当Wireshark捕获数据时，如果发现没有ESP包，这通常是因为安全策略尚未被正确分配到相应的流量上，导致加密的数据包无法被识别和处理。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检查策略分配状态</a:t>
            </a:r>
            <a:endParaRPr lang="en-US" sz="1440" dirty="0"/>
          </a:p>
        </p:txBody>
      </p:sp>
      <p:sp>
        <p:nvSpPr>
          <p:cNvPr id="20" name="Text 10"/>
          <p:cNvSpPr/>
          <p:nvPr/>
        </p:nvSpPr>
        <p:spPr>
          <a:xfrm>
            <a:off x="341710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解决Wireshark中ESP包不显示的问题，首先需要确认相关的安全策略是否已经标记为“已分配”，确保策略已被应用到预期的流量上。</a:t>
            </a:r>
            <a:endParaRPr lang="en-US" sz="1440" dirty="0"/>
          </a:p>
        </p:txBody>
      </p:sp>
      <p:sp>
        <p:nvSpPr>
          <p:cNvPr id="21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重新配置或更新策略</a:t>
            </a:r>
            <a:endParaRPr lang="en-US" sz="1440" dirty="0"/>
          </a:p>
        </p:txBody>
      </p:sp>
      <p:sp>
        <p:nvSpPr>
          <p:cNvPr id="22" name="Text 12"/>
          <p:cNvSpPr/>
          <p:nvPr/>
        </p:nvSpPr>
        <p:spPr>
          <a:xfrm>
            <a:off x="6364247" y="1990650"/>
            <a:ext cx="230978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如果发现策略未被分配，应立即进行策略的重新配置或更新，以确保所有经过加密的数据流都能被Wireshark正确解析和显示。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43375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B41CF9-F846-4F62-A0B6-10ADD4C5E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IPSec与其他VPN技术对比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OpenVPN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411" y="3169843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763427" y="1024861"/>
            <a:ext cx="2278893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38969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8" name="Text 4"/>
          <p:cNvSpPr/>
          <p:nvPr/>
        </p:nvSpPr>
        <p:spPr>
          <a:xfrm>
            <a:off x="14975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Shape 5"/>
          <p:cNvSpPr/>
          <p:nvPr/>
        </p:nvSpPr>
        <p:spPr>
          <a:xfrm>
            <a:off x="343276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350820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1" name="Text 7"/>
          <p:cNvSpPr/>
          <p:nvPr/>
        </p:nvSpPr>
        <p:spPr>
          <a:xfrm>
            <a:off x="4166783" y="1184831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Shape 8"/>
          <p:cNvSpPr/>
          <p:nvPr/>
        </p:nvSpPr>
        <p:spPr>
          <a:xfrm>
            <a:off x="611103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55FF">
              <a:alpha val="10196"/>
            </a:srgbClr>
          </a:solidFill>
          <a:ln w="9525">
            <a:solidFill>
              <a:srgbClr val="0055FF">
                <a:alpha val="70196"/>
              </a:srgbClr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18647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4" name="Text 10"/>
          <p:cNvSpPr/>
          <p:nvPr/>
        </p:nvSpPr>
        <p:spPr>
          <a:xfrm>
            <a:off x="6845053" y="1184756"/>
            <a:ext cx="810643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>
                    <a:alpha val="5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5" name="Shape 11"/>
          <p:cNvSpPr/>
          <p:nvPr/>
        </p:nvSpPr>
        <p:spPr>
          <a:xfrm>
            <a:off x="3039117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5708243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7" name="Shape 13"/>
          <p:cNvSpPr/>
          <p:nvPr/>
        </p:nvSpPr>
        <p:spPr>
          <a:xfrm>
            <a:off x="8383984" y="3169918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8" name="Text 14"/>
          <p:cNvSpPr/>
          <p:nvPr/>
        </p:nvSpPr>
        <p:spPr>
          <a:xfrm>
            <a:off x="911657" y="3880371"/>
            <a:ext cx="1981505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协议层差异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816109" y="1971140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IPSec在网络层（L3）操作，提供端到端的加密和认证，而OpenVPN则在应用层（L4），基于TLS协议，为数据通信提供安全通道。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81248" y="3880371"/>
            <a:ext cx="1981712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配置复杂度对比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3485340" y="1971215"/>
            <a:ext cx="217352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IPSec的配置相对复杂，需要详细的策略匹配和管理，适合有专业IT支持的环境；OpenVPN通过简单的配置文件实现，更适合非专业用户快速部署。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6259518" y="3894087"/>
            <a:ext cx="1981712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穿透NAT能力分析</a:t>
            </a:r>
            <a:endParaRPr lang="en-US" sz="1440" dirty="0"/>
          </a:p>
        </p:txBody>
      </p:sp>
      <p:sp>
        <p:nvSpPr>
          <p:cNvPr id="23" name="Text 19"/>
          <p:cNvSpPr/>
          <p:nvPr/>
        </p:nvSpPr>
        <p:spPr>
          <a:xfrm>
            <a:off x="6163834" y="1971140"/>
            <a:ext cx="2173081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IPSec需依赖NAT-T技术（UDP 4500）以穿越NAT，这可能在某些网络环境中受限；OpenVPN原生支持TCP/UDP，更灵活地适应各种网络条件，易于穿透NAT。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WireGuard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605633" y="2476271"/>
            <a:ext cx="0" cy="337765"/>
          </a:xfrm>
          <a:custGeom>
            <a:avLst/>
            <a:gdLst/>
            <a:ahLst/>
            <a:cxnLst/>
            <a:rect l="l" t="t" r="r" b="b"/>
            <a:pathLst>
              <a:path h="337765">
                <a:moveTo>
                  <a:pt x="0" y="0"/>
                </a:moveTo>
                <a:moveTo>
                  <a:pt x="0" y="0"/>
                </a:moveTo>
                <a:lnTo>
                  <a:pt x="0" y="337765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6" name="Shape 2"/>
          <p:cNvSpPr/>
          <p:nvPr/>
        </p:nvSpPr>
        <p:spPr>
          <a:xfrm>
            <a:off x="1277853" y="996893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5A85D9"/>
          </a:solidFill>
          <a:ln/>
        </p:spPr>
      </p:sp>
      <p:sp>
        <p:nvSpPr>
          <p:cNvPr id="7" name="Shape 3"/>
          <p:cNvSpPr/>
          <p:nvPr/>
        </p:nvSpPr>
        <p:spPr>
          <a:xfrm>
            <a:off x="4170327" y="296404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5A85D9"/>
          </a:solidFill>
          <a:ln/>
        </p:spPr>
      </p:sp>
      <p:sp>
        <p:nvSpPr>
          <p:cNvPr id="8" name="Shape 4"/>
          <p:cNvSpPr/>
          <p:nvPr/>
        </p:nvSpPr>
        <p:spPr>
          <a:xfrm>
            <a:off x="2526406" y="1416515"/>
            <a:ext cx="1354237" cy="251800"/>
          </a:xfrm>
          <a:custGeom>
            <a:avLst/>
            <a:gdLst/>
            <a:ahLst/>
            <a:cxnLst/>
            <a:rect l="l" t="t" r="r" b="b"/>
            <a:pathLst>
              <a:path w="1354237" h="251800">
                <a:moveTo>
                  <a:pt x="1354237" y="251800"/>
                </a:moveTo>
                <a:moveTo>
                  <a:pt x="1354237" y="25180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9" name="Shape 5"/>
          <p:cNvSpPr/>
          <p:nvPr/>
        </p:nvSpPr>
        <p:spPr>
          <a:xfrm>
            <a:off x="3833940" y="996893"/>
            <a:ext cx="1543386" cy="1543386"/>
          </a:xfrm>
          <a:custGeom>
            <a:avLst/>
            <a:gdLst/>
            <a:ahLst/>
            <a:cxnLst/>
            <a:rect l="l" t="t" r="r" b="b"/>
            <a:pathLst>
              <a:path w="1543386" h="1543386">
                <a:moveTo>
                  <a:pt x="771693" y="0"/>
                </a:moveTo>
                <a:moveTo>
                  <a:pt x="771693" y="0"/>
                </a:moveTo>
                <a:cubicBezTo>
                  <a:pt x="1197602" y="0"/>
                  <a:pt x="1543386" y="345784"/>
                  <a:pt x="1543386" y="771693"/>
                </a:cubicBezTo>
                <a:cubicBezTo>
                  <a:pt x="1543386" y="1197602"/>
                  <a:pt x="1197602" y="1543386"/>
                  <a:pt x="771693" y="1543386"/>
                </a:cubicBezTo>
                <a:cubicBezTo>
                  <a:pt x="345784" y="1543386"/>
                  <a:pt x="0" y="1197602"/>
                  <a:pt x="0" y="771693"/>
                </a:cubicBezTo>
                <a:cubicBezTo>
                  <a:pt x="0" y="345784"/>
                  <a:pt x="345784" y="0"/>
                  <a:pt x="771693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73" y="1372227"/>
            <a:ext cx="792719" cy="79271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020" y="3138735"/>
            <a:ext cx="500594" cy="500594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547" y="1171587"/>
            <a:ext cx="500594" cy="500594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7057314" y="996893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5A85D9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008" y="1171587"/>
            <a:ext cx="500594" cy="500594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5377325" y="1414343"/>
            <a:ext cx="1221223" cy="253972"/>
          </a:xfrm>
          <a:custGeom>
            <a:avLst/>
            <a:gdLst/>
            <a:ahLst/>
            <a:cxnLst/>
            <a:rect l="l" t="t" r="r" b="b"/>
            <a:pathLst>
              <a:path w="1221223" h="253972">
                <a:moveTo>
                  <a:pt x="0" y="253972"/>
                </a:moveTo>
                <a:moveTo>
                  <a:pt x="0" y="253972"/>
                </a:moveTo>
                <a:lnTo>
                  <a:pt x="1221223" y="0"/>
                </a:lnTo>
              </a:path>
            </a:pathLst>
          </a:custGeom>
          <a:noFill/>
          <a:ln w="9525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6" name="Text 8"/>
          <p:cNvSpPr/>
          <p:nvPr/>
        </p:nvSpPr>
        <p:spPr>
          <a:xfrm>
            <a:off x="293876" y="1944929"/>
            <a:ext cx="2700304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协议层差异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268784" y="2346822"/>
            <a:ext cx="272443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IPSec在网络层（L3）操作，而WireGuard则运行在应用层（L4），基于TLS。这种层级的不同决定了它们在网络架构中的适用性和配置方式。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6191629" y="1945308"/>
            <a:ext cx="2683587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配置复杂度对比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6191629" y="2346822"/>
            <a:ext cx="268358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IPSec的配置相对复杂，需要对称策略，而WireGuard仅需一个配置文件即可完成设置，大大降低了部署难度和出错概率。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1946278" y="3813962"/>
            <a:ext cx="522853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穿透NAT能力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1447472" y="4096512"/>
            <a:ext cx="6226150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IPSec在穿透NAT时需依赖NAT-T技术，使用UDP 4500端口；相比之下，WireGuard原生支持TCP/UDP通信，无需额外配置即可实现NAT穿透。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B1D6904-F551-4676-C754-DCDA5226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IPSec实际应用案例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07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企业内网加密通信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34023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7175" y="1347658"/>
            <a:ext cx="1362233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3"/>
          <p:cNvSpPr/>
          <p:nvPr/>
        </p:nvSpPr>
        <p:spPr>
          <a:xfrm>
            <a:off x="3240367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5A85D9">
              <a:alpha val="1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3322826" y="1347658"/>
            <a:ext cx="1104990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Shape 5"/>
          <p:cNvSpPr/>
          <p:nvPr/>
        </p:nvSpPr>
        <p:spPr>
          <a:xfrm>
            <a:off x="6156388" y="1070220"/>
            <a:ext cx="2653589" cy="3419822"/>
          </a:xfrm>
          <a:custGeom>
            <a:avLst/>
            <a:gdLst/>
            <a:ahLst/>
            <a:cxnLst/>
            <a:rect l="l" t="t" r="r" b="b"/>
            <a:pathLst>
              <a:path w="2653589" h="3419822">
                <a:moveTo>
                  <a:pt x="331699" y="0"/>
                </a:moveTo>
                <a:moveTo>
                  <a:pt x="331699" y="0"/>
                </a:moveTo>
                <a:lnTo>
                  <a:pt x="2653589" y="0"/>
                </a:lnTo>
                <a:lnTo>
                  <a:pt x="2653589" y="3051818"/>
                </a:lnTo>
                <a:quadBezTo>
                  <a:pt x="2653589" y="3419822"/>
                  <a:pt x="2321890" y="3419822"/>
                </a:quadBezTo>
                <a:lnTo>
                  <a:pt x="0" y="3419822"/>
                </a:lnTo>
                <a:lnTo>
                  <a:pt x="0" y="368004"/>
                </a:lnTo>
                <a:quadBezTo>
                  <a:pt x="0" y="0"/>
                  <a:pt x="331699" y="0"/>
                </a:quadBez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229333" y="1347658"/>
            <a:ext cx="1333989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334023" y="1947106"/>
            <a:ext cx="2653589" cy="466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加密通信的重要性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334023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在企业内网中，财务部门与研发部门之间的流量需要保护，以防止敏感信息泄露。通过加密通信，可以确保数据的安全性和完整性。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3240530" y="1947106"/>
            <a:ext cx="2653426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配置静态筛选器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240530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使用netsh命令添加静态筛选器，定义源地址、目的地址和协议类型为任意（ANY），以实现对特定流量的过滤和加密。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156181" y="1947106"/>
            <a:ext cx="237744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设置安全方法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6156181" y="2459170"/>
            <a:ext cx="251610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指定使用AES-256加密和SHA-256哈希算法，确保两个部门之间通信的数据安全性，通过IPSec策略强制实施加密措施。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远程办公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VPN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74" y="1029120"/>
            <a:ext cx="2448981" cy="6530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85" y="1366822"/>
            <a:ext cx="2630933" cy="307983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96703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8" name="Shape 2"/>
          <p:cNvSpPr/>
          <p:nvPr/>
        </p:nvSpPr>
        <p:spPr>
          <a:xfrm>
            <a:off x="760497" y="4436996"/>
            <a:ext cx="1580293" cy="0"/>
          </a:xfrm>
          <a:custGeom>
            <a:avLst/>
            <a:gdLst/>
            <a:ahLst/>
            <a:cxnLst/>
            <a:rect l="l" t="t" r="r" b="b"/>
            <a:pathLst>
              <a:path w="1580293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9" name="Shape 3"/>
          <p:cNvSpPr/>
          <p:nvPr/>
        </p:nvSpPr>
        <p:spPr>
          <a:xfrm>
            <a:off x="2583982" y="3376834"/>
            <a:ext cx="505627" cy="505627"/>
          </a:xfrm>
          <a:custGeom>
            <a:avLst/>
            <a:gdLst/>
            <a:ahLst/>
            <a:cxnLst/>
            <a:rect l="l" t="t" r="r" b="b"/>
            <a:pathLst>
              <a:path w="505627" h="505627">
                <a:moveTo>
                  <a:pt x="252813" y="0"/>
                </a:moveTo>
                <a:moveTo>
                  <a:pt x="252813" y="0"/>
                </a:moveTo>
                <a:cubicBezTo>
                  <a:pt x="392345" y="0"/>
                  <a:pt x="505627" y="113282"/>
                  <a:pt x="505627" y="252813"/>
                </a:cubicBezTo>
                <a:cubicBezTo>
                  <a:pt x="505627" y="392345"/>
                  <a:pt x="392345" y="505627"/>
                  <a:pt x="252813" y="505627"/>
                </a:cubicBezTo>
                <a:cubicBezTo>
                  <a:pt x="113282" y="505627"/>
                  <a:pt x="0" y="392345"/>
                  <a:pt x="0" y="252813"/>
                </a:cubicBezTo>
                <a:cubicBezTo>
                  <a:pt x="0" y="113282"/>
                  <a:pt x="113282" y="0"/>
                  <a:pt x="252813" y="0"/>
                </a:cubicBezTo>
                <a:close/>
              </a:path>
            </a:pathLst>
          </a:custGeom>
          <a:solidFill>
            <a:srgbClr val="0055FF"/>
          </a:solidFill>
          <a:ln w="104775">
            <a:solidFill>
              <a:srgbClr val="0055FF">
                <a:alpha val="14118"/>
              </a:srgbClr>
            </a:solidFill>
            <a:prstDash val="solid"/>
          </a:ln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4086" y="3486938"/>
            <a:ext cx="285419" cy="285419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315" y="1029120"/>
            <a:ext cx="2448981" cy="653062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726" y="1366822"/>
            <a:ext cx="2630933" cy="3079832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97043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4" name="Shape 5"/>
          <p:cNvSpPr/>
          <p:nvPr/>
        </p:nvSpPr>
        <p:spPr>
          <a:xfrm>
            <a:off x="3760838" y="4436996"/>
            <a:ext cx="1580293" cy="0"/>
          </a:xfrm>
          <a:custGeom>
            <a:avLst/>
            <a:gdLst/>
            <a:ahLst/>
            <a:cxnLst/>
            <a:rect l="l" t="t" r="r" b="b"/>
            <a:pathLst>
              <a:path w="1580293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5" name="Shape 6"/>
          <p:cNvSpPr/>
          <p:nvPr/>
        </p:nvSpPr>
        <p:spPr>
          <a:xfrm>
            <a:off x="5574664" y="3376834"/>
            <a:ext cx="505627" cy="505627"/>
          </a:xfrm>
          <a:custGeom>
            <a:avLst/>
            <a:gdLst/>
            <a:ahLst/>
            <a:cxnLst/>
            <a:rect l="l" t="t" r="r" b="b"/>
            <a:pathLst>
              <a:path w="505627" h="505627">
                <a:moveTo>
                  <a:pt x="252813" y="0"/>
                </a:moveTo>
                <a:moveTo>
                  <a:pt x="252813" y="0"/>
                </a:moveTo>
                <a:cubicBezTo>
                  <a:pt x="392345" y="0"/>
                  <a:pt x="505627" y="113282"/>
                  <a:pt x="505627" y="252813"/>
                </a:cubicBezTo>
                <a:cubicBezTo>
                  <a:pt x="505627" y="392345"/>
                  <a:pt x="392345" y="505627"/>
                  <a:pt x="252813" y="505627"/>
                </a:cubicBezTo>
                <a:cubicBezTo>
                  <a:pt x="113282" y="505627"/>
                  <a:pt x="0" y="392345"/>
                  <a:pt x="0" y="252813"/>
                </a:cubicBezTo>
                <a:cubicBezTo>
                  <a:pt x="0" y="113282"/>
                  <a:pt x="113282" y="0"/>
                  <a:pt x="252813" y="0"/>
                </a:cubicBezTo>
                <a:close/>
              </a:path>
            </a:pathLst>
          </a:custGeom>
          <a:solidFill>
            <a:srgbClr val="0055FF"/>
          </a:solidFill>
          <a:ln w="104775">
            <a:solidFill>
              <a:srgbClr val="0055FF">
                <a:alpha val="14118"/>
              </a:srgbClr>
            </a:solidFill>
            <a:prstDash val="solid"/>
          </a:ln>
        </p:spPr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767" y="3486938"/>
            <a:ext cx="285419" cy="285419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513" y="1029120"/>
            <a:ext cx="2448981" cy="653062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924" y="1366822"/>
            <a:ext cx="2630933" cy="3079832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7196241" y="3337102"/>
            <a:ext cx="754299" cy="10058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55FF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20" name="Shape 8"/>
          <p:cNvSpPr/>
          <p:nvPr/>
        </p:nvSpPr>
        <p:spPr>
          <a:xfrm>
            <a:off x="6760036" y="4436996"/>
            <a:ext cx="1580293" cy="0"/>
          </a:xfrm>
          <a:custGeom>
            <a:avLst/>
            <a:gdLst/>
            <a:ahLst/>
            <a:cxnLst/>
            <a:rect l="l" t="t" r="r" b="b"/>
            <a:pathLst>
              <a:path w="1580293">
                <a:moveTo>
                  <a:pt x="0" y="0"/>
                </a:moveTo>
                <a:moveTo>
                  <a:pt x="0" y="0"/>
                </a:moveTo>
                <a:lnTo>
                  <a:pt x="1580293" y="0"/>
                </a:lnTo>
              </a:path>
            </a:pathLst>
          </a:custGeom>
          <a:noFill/>
          <a:ln w="4024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21" name="Text 9"/>
          <p:cNvSpPr/>
          <p:nvPr/>
        </p:nvSpPr>
        <p:spPr>
          <a:xfrm>
            <a:off x="665493" y="1167303"/>
            <a:ext cx="1864901" cy="3766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启用RRAS角色</a:t>
            </a:r>
            <a:endParaRPr lang="en-US" sz="1440" dirty="0"/>
          </a:p>
        </p:txBody>
      </p:sp>
      <p:sp>
        <p:nvSpPr>
          <p:cNvPr id="22" name="Text 10"/>
          <p:cNvSpPr/>
          <p:nvPr/>
        </p:nvSpPr>
        <p:spPr>
          <a:xfrm>
            <a:off x="405148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在服务器上启用路由和远程访问（RRAS）角色是配置VPN的首要步骤，它为远程办公提供了基础的网络连接服务，确保数据能够安全、高效地传输。</a:t>
            </a:r>
            <a:endParaRPr lang="en-US" sz="1440" dirty="0"/>
          </a:p>
        </p:txBody>
      </p:sp>
      <p:sp>
        <p:nvSpPr>
          <p:cNvPr id="23" name="Text 11"/>
          <p:cNvSpPr/>
          <p:nvPr/>
        </p:nvSpPr>
        <p:spPr>
          <a:xfrm>
            <a:off x="3593947" y="1157644"/>
            <a:ext cx="1900844" cy="3960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配置IPSec策略</a:t>
            </a:r>
            <a:endParaRPr lang="en-US" sz="1440" dirty="0"/>
          </a:p>
        </p:txBody>
      </p:sp>
      <p:sp>
        <p:nvSpPr>
          <p:cNvPr id="24" name="Text 12"/>
          <p:cNvSpPr/>
          <p:nvPr/>
        </p:nvSpPr>
        <p:spPr>
          <a:xfrm>
            <a:off x="3405489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通过配置IPSec策略并强制VPN客户端使用AES-256加密，可以大幅提升数据传输的安全性，保护企业信息不受外界威胁，确保远程办公的数据安全。</a:t>
            </a:r>
            <a:endParaRPr lang="en-US" sz="1440" dirty="0"/>
          </a:p>
        </p:txBody>
      </p:sp>
      <p:sp>
        <p:nvSpPr>
          <p:cNvPr id="25" name="Text 13"/>
          <p:cNvSpPr/>
          <p:nvPr/>
        </p:nvSpPr>
        <p:spPr>
          <a:xfrm>
            <a:off x="6584160" y="1162473"/>
            <a:ext cx="1936787" cy="3766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IKEv2协议连接</a:t>
            </a:r>
            <a:endParaRPr lang="en-US" sz="1440" dirty="0"/>
          </a:p>
        </p:txBody>
      </p:sp>
      <p:sp>
        <p:nvSpPr>
          <p:cNvPr id="26" name="Text 14"/>
          <p:cNvSpPr/>
          <p:nvPr/>
        </p:nvSpPr>
        <p:spPr>
          <a:xfrm>
            <a:off x="6404687" y="1682182"/>
            <a:ext cx="233740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客户端采用IKEv2协议进行连接，不仅简化了配置过程，还能自动应用IPSec加密，为远程办公提供稳定且安全的网络环境，优化用户体验。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云服务器间加密通信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31005" y="1074314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6" name="Shape 2"/>
          <p:cNvSpPr/>
          <p:nvPr/>
        </p:nvSpPr>
        <p:spPr>
          <a:xfrm>
            <a:off x="859528" y="1068907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5454503" y="1292047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1744782" y="3012034"/>
            <a:ext cx="3383280" cy="1645920"/>
          </a:xfrm>
          <a:custGeom>
            <a:avLst/>
            <a:gdLst/>
            <a:ahLst/>
            <a:cxnLst/>
            <a:rect l="l" t="t" r="r" b="b"/>
            <a:pathLst>
              <a:path w="3383280" h="1645920">
                <a:moveTo>
                  <a:pt x="0" y="0"/>
                </a:moveTo>
                <a:moveTo>
                  <a:pt x="0" y="0"/>
                </a:moveTo>
                <a:lnTo>
                  <a:pt x="3383280" y="0"/>
                </a:lnTo>
                <a:lnTo>
                  <a:pt x="3383280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33065" y="1065170"/>
            <a:ext cx="68819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0" name="Shape 6"/>
          <p:cNvSpPr/>
          <p:nvPr/>
        </p:nvSpPr>
        <p:spPr>
          <a:xfrm>
            <a:off x="1215732" y="3016916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1" name="Text 7"/>
          <p:cNvSpPr/>
          <p:nvPr/>
        </p:nvSpPr>
        <p:spPr>
          <a:xfrm>
            <a:off x="1142580" y="3011509"/>
            <a:ext cx="65030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Shape 8"/>
          <p:cNvSpPr/>
          <p:nvPr/>
        </p:nvSpPr>
        <p:spPr>
          <a:xfrm>
            <a:off x="4925474" y="1297507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3" name="Text 9"/>
          <p:cNvSpPr/>
          <p:nvPr/>
        </p:nvSpPr>
        <p:spPr>
          <a:xfrm>
            <a:off x="4806602" y="1292100"/>
            <a:ext cx="73952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896472" y="1160347"/>
            <a:ext cx="3346337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IPSec在云服务器通信中的应用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943775" y="1572883"/>
            <a:ext cx="316511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利用IPSec协议，可以在云服务器间建立加密的通信通道，确保数据在传输过程中的安全性和隐私性，有效防止数据泄露和篡改。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5491399" y="1383523"/>
            <a:ext cx="3346384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配置站点到站点VPN的方法</a:t>
            </a:r>
            <a:endParaRPr lang="en-US" sz="1440" dirty="0"/>
          </a:p>
        </p:txBody>
      </p:sp>
      <p:sp>
        <p:nvSpPr>
          <p:cNvPr id="17" name="Text 13"/>
          <p:cNvSpPr/>
          <p:nvPr/>
        </p:nvSpPr>
        <p:spPr>
          <a:xfrm>
            <a:off x="5538734" y="1805026"/>
            <a:ext cx="3156792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通过Libreswan或Windows Native IPSec配置站点到站点VPN，实现不同操作系统环境下的云服务器安全通信，增强数据传输的加密保护。</a:t>
            </a:r>
            <a:endParaRPr lang="en-US" sz="1440" dirty="0"/>
          </a:p>
        </p:txBody>
      </p:sp>
      <p:sp>
        <p:nvSpPr>
          <p:cNvPr id="18" name="Text 14"/>
          <p:cNvSpPr/>
          <p:nvPr/>
        </p:nvSpPr>
        <p:spPr>
          <a:xfrm>
            <a:off x="1781199" y="3102594"/>
            <a:ext cx="334686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保护数据传输的安全性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1828934" y="3537814"/>
            <a:ext cx="317915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在AWS VPC环境中，两台EC2实例通过IPSec加密通信，不仅保障了数据传输的安全，还提升了企业数据保护的整体水平。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延伸思考分享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401" y="1328506"/>
            <a:ext cx="6190318" cy="715773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947616" y="126140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770" y="1470556"/>
            <a:ext cx="431673" cy="431673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401" y="2465646"/>
            <a:ext cx="6190318" cy="715773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7947616" y="239854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401" y="3602785"/>
            <a:ext cx="6190318" cy="715773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>
            <a:off x="7947616" y="3535681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2" name="Shape 4"/>
          <p:cNvSpPr/>
          <p:nvPr/>
        </p:nvSpPr>
        <p:spPr>
          <a:xfrm>
            <a:off x="2112529" y="948422"/>
            <a:ext cx="0" cy="3858464"/>
          </a:xfrm>
          <a:custGeom>
            <a:avLst/>
            <a:gdLst/>
            <a:ahLst/>
            <a:cxnLst/>
            <a:rect l="l" t="t" r="r" b="b"/>
            <a:pathLst>
              <a:path h="3858464">
                <a:moveTo>
                  <a:pt x="0" y="0"/>
                </a:moveTo>
                <a:moveTo>
                  <a:pt x="0" y="0"/>
                </a:moveTo>
                <a:lnTo>
                  <a:pt x="0" y="3858464"/>
                </a:lnTo>
              </a:path>
            </a:pathLst>
          </a:custGeom>
          <a:noFill/>
          <a:ln w="9525">
            <a:solidFill>
              <a:srgbClr val="0055FF">
                <a:alpha val="47059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089" y="1087716"/>
            <a:ext cx="182880" cy="344425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46989" y="1375496"/>
            <a:ext cx="1674101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IPSec与TLS的协同效应</a:t>
            </a:r>
            <a:endParaRPr lang="en-US" sz="1440" dirty="0"/>
          </a:p>
        </p:txBody>
      </p:sp>
      <p:sp>
        <p:nvSpPr>
          <p:cNvPr id="15" name="Text 6"/>
          <p:cNvSpPr/>
          <p:nvPr/>
        </p:nvSpPr>
        <p:spPr>
          <a:xfrm>
            <a:off x="2476522" y="1384640"/>
            <a:ext cx="5525701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和TLS虽然在保护数据的方式上有所不同，但它们可以相互补充，共同为网络通信提供更全面的安全保障。IPSec负责加密整个IP数据包，而TLS则专注于应用层数据的加密，两者结合使用能显著提升数据传输的安全性。</a:t>
            </a:r>
            <a:endParaRPr lang="en-US" sz="1440" dirty="0"/>
          </a:p>
        </p:txBody>
      </p:sp>
      <p:sp>
        <p:nvSpPr>
          <p:cNvPr id="16" name="Text 7"/>
          <p:cNvSpPr/>
          <p:nvPr/>
        </p:nvSpPr>
        <p:spPr>
          <a:xfrm>
            <a:off x="346404" y="2541339"/>
            <a:ext cx="167468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IPv6对IPSec的推动作用</a:t>
            </a:r>
            <a:endParaRPr lang="en-US" sz="1440" dirty="0"/>
          </a:p>
        </p:txBody>
      </p:sp>
      <p:sp>
        <p:nvSpPr>
          <p:cNvPr id="17" name="Text 8"/>
          <p:cNvSpPr/>
          <p:nvPr/>
        </p:nvSpPr>
        <p:spPr>
          <a:xfrm>
            <a:off x="2476522" y="2521780"/>
            <a:ext cx="5525701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随着互联网的快速发展，IPv4地址资源逐渐枯竭，这促使了IPv6的推广和应用。作为IPv6的一部分，IPSec不仅提供了必要的安全机制，还因其在设计上的改进而更加适合大规模部署，从而加速了IPSec的普及和应用。</a:t>
            </a:r>
            <a:endParaRPr lang="en-US" sz="1440" dirty="0"/>
          </a:p>
        </p:txBody>
      </p:sp>
      <p:sp>
        <p:nvSpPr>
          <p:cNvPr id="18" name="Text 9"/>
          <p:cNvSpPr/>
          <p:nvPr/>
        </p:nvSpPr>
        <p:spPr>
          <a:xfrm>
            <a:off x="346404" y="3678478"/>
            <a:ext cx="1674686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未来网络安全的趋势预测</a:t>
            </a:r>
            <a:endParaRPr lang="en-US" sz="1440" dirty="0"/>
          </a:p>
        </p:txBody>
      </p:sp>
      <p:sp>
        <p:nvSpPr>
          <p:cNvPr id="19" name="Text 10"/>
          <p:cNvSpPr/>
          <p:nvPr/>
        </p:nvSpPr>
        <p:spPr>
          <a:xfrm>
            <a:off x="2476522" y="3658920"/>
            <a:ext cx="5525701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随着技术的不断进步和网络威胁的增加，预计未来网络安全将更加注重多层防御策略。IPSec和TLS的结合使用将成为常态，同时新的安全技术和协议也将不断涌现，以适应不断变化的网络环境。</a:t>
            </a:r>
            <a:endParaRPr lang="en-US" sz="144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597" y="3788662"/>
            <a:ext cx="344018" cy="344018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866" y="2617792"/>
            <a:ext cx="411480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EBAA48-6095-C37B-C29B-923A14E5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415396" y="1973275"/>
            <a:ext cx="4313208" cy="120700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谢谢观看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策略配置方法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56" y="977021"/>
            <a:ext cx="4050670" cy="12466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504481" y="2521565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0055FF"/>
          </a:solidFill>
          <a:ln w="238125">
            <a:solidFill>
              <a:srgbClr val="0055FF">
                <a:alpha val="25882"/>
              </a:srgbClr>
            </a:solidFill>
            <a:prstDash val="solid"/>
          </a:ln>
        </p:spPr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390" y="3461827"/>
            <a:ext cx="6567063" cy="1246675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4253463" y="2521565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0055FF"/>
          </a:solidFill>
          <a:ln w="238125">
            <a:solidFill>
              <a:srgbClr val="0055FF">
                <a:alpha val="25882"/>
              </a:srgbClr>
            </a:solidFill>
            <a:prstDash val="solid"/>
          </a:ln>
        </p:spPr>
      </p:sp>
      <p:sp>
        <p:nvSpPr>
          <p:cNvPr id="9" name="Shape 3"/>
          <p:cNvSpPr/>
          <p:nvPr/>
        </p:nvSpPr>
        <p:spPr>
          <a:xfrm>
            <a:off x="6013218" y="2530709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0055FF"/>
          </a:solidFill>
          <a:ln w="238125">
            <a:solidFill>
              <a:srgbClr val="0055FF">
                <a:alpha val="25882"/>
              </a:srgbClr>
            </a:solidFill>
            <a:prstDash val="solid"/>
          </a:ln>
        </p:spPr>
      </p:sp>
      <p:sp>
        <p:nvSpPr>
          <p:cNvPr id="10" name="Shape 4"/>
          <p:cNvSpPr/>
          <p:nvPr/>
        </p:nvSpPr>
        <p:spPr>
          <a:xfrm>
            <a:off x="3239119" y="2834716"/>
            <a:ext cx="870534" cy="0"/>
          </a:xfrm>
          <a:custGeom>
            <a:avLst/>
            <a:gdLst/>
            <a:ahLst/>
            <a:cxnLst/>
            <a:rect l="l" t="t" r="r" b="b"/>
            <a:pathLst>
              <a:path w="870534">
                <a:moveTo>
                  <a:pt x="0" y="0"/>
                </a:moveTo>
                <a:moveTo>
                  <a:pt x="0" y="0"/>
                </a:moveTo>
                <a:lnTo>
                  <a:pt x="870534" y="0"/>
                </a:lnTo>
              </a:path>
            </a:pathLst>
          </a:custGeom>
          <a:noFill/>
          <a:ln w="9525">
            <a:solidFill>
              <a:srgbClr val="0055FF"/>
            </a:solidFill>
            <a:prstDash val="solid"/>
            <a:headEnd type="none"/>
            <a:tailEnd type="arrow"/>
          </a:ln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574" y="977021"/>
            <a:ext cx="4050136" cy="1246675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4566614" y="3260516"/>
            <a:ext cx="0" cy="201311"/>
          </a:xfrm>
          <a:custGeom>
            <a:avLst/>
            <a:gdLst/>
            <a:ahLst/>
            <a:cxnLst/>
            <a:rect l="l" t="t" r="r" b="b"/>
            <a:pathLst>
              <a:path h="201311">
                <a:moveTo>
                  <a:pt x="0" y="201311"/>
                </a:moveTo>
                <a:moveTo>
                  <a:pt x="0" y="201311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>
            <a:off x="6326369" y="2224681"/>
            <a:ext cx="0" cy="196229"/>
          </a:xfrm>
          <a:custGeom>
            <a:avLst/>
            <a:gdLst/>
            <a:ahLst/>
            <a:cxnLst/>
            <a:rect l="l" t="t" r="r" b="b"/>
            <a:pathLst>
              <a:path h="196229">
                <a:moveTo>
                  <a:pt x="0" y="196229"/>
                </a:moveTo>
                <a:moveTo>
                  <a:pt x="0" y="196229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2817631" y="2217022"/>
            <a:ext cx="0" cy="196229"/>
          </a:xfrm>
          <a:custGeom>
            <a:avLst/>
            <a:gdLst/>
            <a:ahLst/>
            <a:cxnLst/>
            <a:rect l="l" t="t" r="r" b="b"/>
            <a:pathLst>
              <a:path h="196229">
                <a:moveTo>
                  <a:pt x="0" y="196229"/>
                </a:moveTo>
                <a:moveTo>
                  <a:pt x="0" y="196229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55FF"/>
            </a:solidFill>
            <a:prstDash val="solid"/>
            <a:headEnd type="none"/>
            <a:tailEnd type="none"/>
          </a:ln>
        </p:spPr>
      </p:sp>
      <p:sp>
        <p:nvSpPr>
          <p:cNvPr id="15" name="Text 8"/>
          <p:cNvSpPr/>
          <p:nvPr/>
        </p:nvSpPr>
        <p:spPr>
          <a:xfrm>
            <a:off x="2442461" y="2564968"/>
            <a:ext cx="75034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4191443" y="2571795"/>
            <a:ext cx="75034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5951198" y="2562651"/>
            <a:ext cx="75034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8" name="Shape 11"/>
          <p:cNvSpPr/>
          <p:nvPr/>
        </p:nvSpPr>
        <p:spPr>
          <a:xfrm>
            <a:off x="4999207" y="2834716"/>
            <a:ext cx="870534" cy="0"/>
          </a:xfrm>
          <a:custGeom>
            <a:avLst/>
            <a:gdLst/>
            <a:ahLst/>
            <a:cxnLst/>
            <a:rect l="l" t="t" r="r" b="b"/>
            <a:pathLst>
              <a:path w="870534">
                <a:moveTo>
                  <a:pt x="0" y="0"/>
                </a:moveTo>
                <a:moveTo>
                  <a:pt x="0" y="0"/>
                </a:moveTo>
                <a:lnTo>
                  <a:pt x="870534" y="0"/>
                </a:lnTo>
              </a:path>
            </a:pathLst>
          </a:custGeom>
          <a:noFill/>
          <a:ln w="9525">
            <a:solidFill>
              <a:srgbClr val="0055FF"/>
            </a:solidFill>
            <a:prstDash val="solid"/>
            <a:headEnd type="none"/>
            <a:tailEnd type="arrow"/>
          </a:ln>
        </p:spPr>
      </p:sp>
      <p:sp>
        <p:nvSpPr>
          <p:cNvPr id="19" name="Text 12"/>
          <p:cNvSpPr/>
          <p:nvPr/>
        </p:nvSpPr>
        <p:spPr>
          <a:xfrm>
            <a:off x="463409" y="1062686"/>
            <a:ext cx="3802544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掌握IPSec基本概念</a:t>
            </a:r>
            <a:endParaRPr lang="en-US" sz="1440" dirty="0"/>
          </a:p>
        </p:txBody>
      </p:sp>
      <p:sp>
        <p:nvSpPr>
          <p:cNvPr id="20" name="Text 13"/>
          <p:cNvSpPr/>
          <p:nvPr/>
        </p:nvSpPr>
        <p:spPr>
          <a:xfrm>
            <a:off x="463409" y="1324216"/>
            <a:ext cx="3802544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IPSec是一种关键的网络安全协议，它在网络层提供数据加密和认证服务，通过ESP和AH协议确保数据传输的安全性和完整性。</a:t>
            </a:r>
            <a:endParaRPr lang="en-US" sz="1440" dirty="0"/>
          </a:p>
        </p:txBody>
      </p:sp>
      <p:sp>
        <p:nvSpPr>
          <p:cNvPr id="21" name="Text 14"/>
          <p:cNvSpPr/>
          <p:nvPr/>
        </p:nvSpPr>
        <p:spPr>
          <a:xfrm>
            <a:off x="1406959" y="3643725"/>
            <a:ext cx="6284997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学习IPSec策略配置</a:t>
            </a:r>
            <a:endParaRPr lang="en-US" sz="1440" dirty="0"/>
          </a:p>
        </p:txBody>
      </p:sp>
      <p:sp>
        <p:nvSpPr>
          <p:cNvPr id="22" name="Text 15"/>
          <p:cNvSpPr/>
          <p:nvPr/>
        </p:nvSpPr>
        <p:spPr>
          <a:xfrm>
            <a:off x="1407147" y="3904813"/>
            <a:ext cx="6284809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配置IPSec策略涉及设定规则类型、选择认证方法及定义筛选器，这些步骤共同决定了如何保护数据免受未授权访问和篡改。</a:t>
            </a:r>
            <a:endParaRPr lang="en-US" sz="1440" dirty="0"/>
          </a:p>
        </p:txBody>
      </p:sp>
      <p:sp>
        <p:nvSpPr>
          <p:cNvPr id="23" name="Text 16"/>
          <p:cNvSpPr/>
          <p:nvPr/>
        </p:nvSpPr>
        <p:spPr>
          <a:xfrm>
            <a:off x="4878324" y="1055218"/>
            <a:ext cx="3802990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实践与测试IPSec配置</a:t>
            </a:r>
            <a:endParaRPr lang="en-US" sz="1440" dirty="0"/>
          </a:p>
        </p:txBody>
      </p:sp>
      <p:sp>
        <p:nvSpPr>
          <p:cNvPr id="24" name="Text 17"/>
          <p:cNvSpPr/>
          <p:nvPr/>
        </p:nvSpPr>
        <p:spPr>
          <a:xfrm>
            <a:off x="4878047" y="1316736"/>
            <a:ext cx="3802990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在Windows系统中通过本地安全策略进行IPSec配置后，使用ping命令等工具测试其效果，验证配置是否正确实施并达到预期的安全保护水平。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ICMP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的加密效果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60051" y="941658"/>
            <a:ext cx="8623898" cy="1252170"/>
          </a:xfrm>
          <a:custGeom>
            <a:avLst/>
            <a:gdLst/>
            <a:ahLst/>
            <a:cxnLst/>
            <a:rect l="l" t="t" r="r" b="b"/>
            <a:pathLst>
              <a:path w="8623898" h="1252170">
                <a:moveTo>
                  <a:pt x="146866" y="0"/>
                </a:moveTo>
                <a:moveTo>
                  <a:pt x="146866" y="0"/>
                </a:moveTo>
                <a:lnTo>
                  <a:pt x="8477032" y="0"/>
                </a:lnTo>
                <a:quadBezTo>
                  <a:pt x="8623898" y="0"/>
                  <a:pt x="8623898" y="156521"/>
                </a:quadBezTo>
                <a:lnTo>
                  <a:pt x="8623898" y="1095648"/>
                </a:lnTo>
                <a:quadBezTo>
                  <a:pt x="8623898" y="1252170"/>
                  <a:pt x="8477032" y="1252170"/>
                </a:quadBezTo>
                <a:lnTo>
                  <a:pt x="146866" y="1252170"/>
                </a:lnTo>
                <a:quadBezTo>
                  <a:pt x="0" y="1252170"/>
                  <a:pt x="0" y="1095648"/>
                </a:quadBezTo>
                <a:lnTo>
                  <a:pt x="0" y="156521"/>
                </a:lnTo>
                <a:quadBezTo>
                  <a:pt x="0" y="0"/>
                  <a:pt x="146866" y="0"/>
                </a:quadBez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260051" y="3588995"/>
            <a:ext cx="8623898" cy="1120915"/>
          </a:xfrm>
          <a:custGeom>
            <a:avLst/>
            <a:gdLst/>
            <a:ahLst/>
            <a:cxnLst/>
            <a:rect l="l" t="t" r="r" b="b"/>
            <a:pathLst>
              <a:path w="8623898" h="1120915">
                <a:moveTo>
                  <a:pt x="131471" y="0"/>
                </a:moveTo>
                <a:moveTo>
                  <a:pt x="131471" y="0"/>
                </a:moveTo>
                <a:lnTo>
                  <a:pt x="8492426" y="0"/>
                </a:lnTo>
                <a:quadBezTo>
                  <a:pt x="8623898" y="0"/>
                  <a:pt x="8623898" y="140114"/>
                </a:quadBezTo>
                <a:lnTo>
                  <a:pt x="8623898" y="980801"/>
                </a:lnTo>
                <a:quadBezTo>
                  <a:pt x="8623898" y="1120915"/>
                  <a:pt x="8492426" y="1120915"/>
                </a:quadBezTo>
                <a:lnTo>
                  <a:pt x="131471" y="1120915"/>
                </a:lnTo>
                <a:quadBezTo>
                  <a:pt x="0" y="1120915"/>
                  <a:pt x="0" y="980801"/>
                </a:quadBezTo>
                <a:lnTo>
                  <a:pt x="0" y="140114"/>
                </a:lnTo>
                <a:quadBezTo>
                  <a:pt x="0" y="0"/>
                  <a:pt x="131471" y="0"/>
                </a:quadBez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 rot="-8100000">
            <a:off x="8344971" y="3986925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260051" y="2344779"/>
            <a:ext cx="8623898" cy="1120915"/>
          </a:xfrm>
          <a:custGeom>
            <a:avLst/>
            <a:gdLst/>
            <a:ahLst/>
            <a:cxnLst/>
            <a:rect l="l" t="t" r="r" b="b"/>
            <a:pathLst>
              <a:path w="8623898" h="1120915">
                <a:moveTo>
                  <a:pt x="131471" y="0"/>
                </a:moveTo>
                <a:moveTo>
                  <a:pt x="131471" y="0"/>
                </a:moveTo>
                <a:lnTo>
                  <a:pt x="8492426" y="0"/>
                </a:lnTo>
                <a:quadBezTo>
                  <a:pt x="8623898" y="0"/>
                  <a:pt x="8623898" y="140114"/>
                </a:quadBezTo>
                <a:lnTo>
                  <a:pt x="8623898" y="980801"/>
                </a:lnTo>
                <a:quadBezTo>
                  <a:pt x="8623898" y="1120915"/>
                  <a:pt x="8492426" y="1120915"/>
                </a:quadBezTo>
                <a:lnTo>
                  <a:pt x="131471" y="1120915"/>
                </a:lnTo>
                <a:quadBezTo>
                  <a:pt x="0" y="1120915"/>
                  <a:pt x="0" y="980801"/>
                </a:quadBezTo>
                <a:lnTo>
                  <a:pt x="0" y="140114"/>
                </a:lnTo>
                <a:quadBezTo>
                  <a:pt x="0" y="0"/>
                  <a:pt x="131471" y="0"/>
                </a:quadBezTo>
                <a:close/>
              </a:path>
            </a:pathLst>
          </a:custGeom>
          <a:solidFill>
            <a:srgbClr val="0055FF">
              <a:alpha val="10000"/>
            </a:srgbClr>
          </a:solidFill>
          <a:ln/>
        </p:spPr>
      </p:sp>
      <p:sp>
        <p:nvSpPr>
          <p:cNvPr id="9" name="Shape 5"/>
          <p:cNvSpPr/>
          <p:nvPr/>
        </p:nvSpPr>
        <p:spPr>
          <a:xfrm rot="-8100000">
            <a:off x="8344990" y="274270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 rot="-8100000">
            <a:off x="8344952" y="1405216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453284" y="1281190"/>
            <a:ext cx="322090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启用IPSec策略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3825645" y="1110543"/>
            <a:ext cx="447626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在两台虚拟机上配置并启用IPSec策略，确保安全规则正确分配，为验证ICMP流量加密效果奠定基础。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453284" y="2608646"/>
            <a:ext cx="3220903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触发ICMP通信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825645" y="2448037"/>
            <a:ext cx="447626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使用ping命令从一台虚拟机向另一台发送ICMP请求，通过实际网络通信来测试IPSec对ICMP流量的加密功能。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453284" y="3862899"/>
            <a:ext cx="3219739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分析加密数据包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3825645" y="3692252"/>
            <a:ext cx="447626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利用Wireshark抓包工具捕获并分析与IPSec相关的数据包，确认ICMP报文被成功加密，内容显示为随机乱码，验证加密效果。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技术特点及适用场景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6814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55FF">
              <a:alpha val="4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43003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3"/>
          <p:cNvSpPr/>
          <p:nvPr/>
        </p:nvSpPr>
        <p:spPr>
          <a:xfrm>
            <a:off x="685830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55FF">
              <a:alpha val="4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233162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Shape 5"/>
          <p:cNvSpPr/>
          <p:nvPr/>
        </p:nvSpPr>
        <p:spPr>
          <a:xfrm>
            <a:off x="3904076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55FF">
              <a:alpha val="4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3278937" y="978704"/>
            <a:ext cx="97261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343003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IPSec协议支持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343003" y="2457650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IPSec技术提供ESP和AH两种协议，工作在网络层，支持加密与认证功能，确保数据传输的安全性和完整性。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3278935" y="1808426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多种加密算法选择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278937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IPSec支持AES、3DES、SHA-256等多种加密算法，并允许自定义，以适应不同的安全需求和合规要求。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233362" y="1808683"/>
            <a:ext cx="2567635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灵活的认证方式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6233162" y="2457907"/>
            <a:ext cx="2567635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IPSec支持预共享密钥、证书和Kerberos等多种认证方式，为不同场景下的网络安全提供灵活的解决方案。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探讨</a:t>
            </a:r>
            <a:r>
              <a:rPr lang="en-US" sz="2016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IPSec</a:t>
            </a: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优缺点与安全性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44743" y="1003513"/>
            <a:ext cx="2705818" cy="3819978"/>
          </a:xfrm>
          <a:custGeom>
            <a:avLst/>
            <a:gdLst/>
            <a:ahLst/>
            <a:cxnLst/>
            <a:rect l="l" t="t" r="r" b="b"/>
            <a:pathLst>
              <a:path w="2705818" h="381997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3819978"/>
                </a:lnTo>
                <a:lnTo>
                  <a:pt x="0" y="3819978"/>
                </a:ln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6" name="Shape 2"/>
          <p:cNvSpPr/>
          <p:nvPr/>
        </p:nvSpPr>
        <p:spPr>
          <a:xfrm>
            <a:off x="311343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5A85D9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178144" y="1827403"/>
            <a:ext cx="2705818" cy="2996088"/>
          </a:xfrm>
          <a:custGeom>
            <a:avLst/>
            <a:gdLst/>
            <a:ahLst/>
            <a:cxnLst/>
            <a:rect l="l" t="t" r="r" b="b"/>
            <a:pathLst>
              <a:path w="2705818" h="2996088">
                <a:moveTo>
                  <a:pt x="0" y="0"/>
                </a:moveTo>
                <a:moveTo>
                  <a:pt x="0" y="0"/>
                </a:moveTo>
                <a:lnTo>
                  <a:pt x="2705818" y="0"/>
                </a:lnTo>
                <a:lnTo>
                  <a:pt x="2705818" y="2996088"/>
                </a:lnTo>
                <a:lnTo>
                  <a:pt x="0" y="2996088"/>
                </a:lnTo>
                <a:close/>
              </a:path>
            </a:pathLst>
          </a:custGeom>
          <a:solidFill>
            <a:srgbClr val="5A85D9">
              <a:alpha val="1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3124620" y="1302372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68030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260038" y="1882148"/>
            <a:ext cx="954995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452780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IPSec的透明性优势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452780" y="3167011"/>
            <a:ext cx="24320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IPSec在网络层操作，对应用层透明，无需修改应用程序即可提供加密和认证服务，使其能够轻松部署于各种网络环境和应用场景中。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3376395" y="2093186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IPSec配置的复杂性挑战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3376395" y="2642212"/>
            <a:ext cx="238268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尽管IPSec提供强大的安全性，其配置过程相对复杂，需要确保策略对称性和一致性，增加了企业环境中集中管理的难度。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319581" y="2679501"/>
            <a:ext cx="2564381" cy="41042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IPSec的安全性分析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6319581" y="3167011"/>
            <a:ext cx="2431659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5A85D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IPSec通过加密和完整性校验机制有效防止数据嗅探和篡改，但预共享密钥泄露会威胁其安全性，建议采用证书认证以增强保护。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97C400-F89E-356F-7D33-2A33813C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3370" y="1959269"/>
            <a:ext cx="5221112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005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实验环境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002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484" y="189853"/>
            <a:ext cx="7417158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02B7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操作系统要求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9" y="281813"/>
            <a:ext cx="595863" cy="4012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" y="313792"/>
            <a:ext cx="595863" cy="40129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2590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6" name="Shape 2"/>
          <p:cNvSpPr/>
          <p:nvPr/>
        </p:nvSpPr>
        <p:spPr>
          <a:xfrm>
            <a:off x="2264498" y="1658630"/>
            <a:ext cx="1414604" cy="0"/>
          </a:xfrm>
          <a:custGeom>
            <a:avLst/>
            <a:gdLst/>
            <a:ahLst/>
            <a:cxnLst/>
            <a:rect l="l" t="t" r="r" b="b"/>
            <a:pathLst>
              <a:path w="1414604">
                <a:moveTo>
                  <a:pt x="0" y="0"/>
                </a:moveTo>
                <a:moveTo>
                  <a:pt x="0" y="0"/>
                </a:moveTo>
                <a:quadBezTo>
                  <a:pt x="728521" y="516330"/>
                  <a:pt x="1414604" y="0"/>
                </a:quadBezTo>
              </a:path>
            </a:pathLst>
          </a:custGeom>
          <a:noFill/>
          <a:ln w="19050">
            <a:solidFill>
              <a:srgbClr val="0055FF"/>
            </a:solidFill>
            <a:prstDash val="dash"/>
            <a:headEnd type="none"/>
            <a:tailEnd type="arrow"/>
          </a:ln>
        </p:spPr>
      </p:sp>
      <p:sp>
        <p:nvSpPr>
          <p:cNvPr id="7" name="Shape 3"/>
          <p:cNvSpPr/>
          <p:nvPr/>
        </p:nvSpPr>
        <p:spPr>
          <a:xfrm>
            <a:off x="5464898" y="1771798"/>
            <a:ext cx="1414604" cy="0"/>
          </a:xfrm>
          <a:custGeom>
            <a:avLst/>
            <a:gdLst/>
            <a:ahLst/>
            <a:cxnLst/>
            <a:rect l="l" t="t" r="r" b="b"/>
            <a:pathLst>
              <a:path w="1414604">
                <a:moveTo>
                  <a:pt x="0" y="0"/>
                </a:moveTo>
                <a:moveTo>
                  <a:pt x="0" y="0"/>
                </a:moveTo>
                <a:quadBezTo>
                  <a:pt x="700229" y="-615353"/>
                  <a:pt x="1414604" y="0"/>
                </a:quadBezTo>
              </a:path>
            </a:pathLst>
          </a:custGeom>
          <a:noFill/>
          <a:ln w="19050">
            <a:solidFill>
              <a:srgbClr val="0055FF"/>
            </a:solidFill>
            <a:prstDash val="dash"/>
            <a:headEnd type="none"/>
            <a:tailEnd type="arrow"/>
          </a:ln>
        </p:spPr>
      </p:sp>
      <p:sp>
        <p:nvSpPr>
          <p:cNvPr id="8" name="Shape 4"/>
          <p:cNvSpPr/>
          <p:nvPr/>
        </p:nvSpPr>
        <p:spPr>
          <a:xfrm>
            <a:off x="42308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9" name="Shape 5"/>
          <p:cNvSpPr/>
          <p:nvPr/>
        </p:nvSpPr>
        <p:spPr>
          <a:xfrm>
            <a:off x="7202689" y="1317519"/>
            <a:ext cx="682221" cy="682221"/>
          </a:xfrm>
          <a:custGeom>
            <a:avLst/>
            <a:gdLst/>
            <a:ahLst/>
            <a:cxnLst/>
            <a:rect l="l" t="t" r="r" b="b"/>
            <a:pathLst>
              <a:path w="682221" h="682221">
                <a:moveTo>
                  <a:pt x="341111" y="0"/>
                </a:moveTo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0055FF"/>
          </a:solidFill>
          <a:ln/>
        </p:spPr>
      </p:sp>
      <p:sp>
        <p:nvSpPr>
          <p:cNvPr id="10" name="Text 6"/>
          <p:cNvSpPr/>
          <p:nvPr/>
        </p:nvSpPr>
        <p:spPr>
          <a:xfrm>
            <a:off x="2286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Windows 10版本选择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3989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为确保系统安全与功能完整性，推荐使用Windows 10的专业版或企业版。家庭版因不支持secpol.msc，可能无法满足特定安全管理需求。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32004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专业版与企业版优势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33707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Windows 10的专业版和企业版提供高级的安全管理工具和功能，如组策略编辑器（secpol.msc），这对于需要精细控制和配置的用户至关重要。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6172200" y="2291503"/>
            <a:ext cx="2743200" cy="4206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家庭版的局限性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342528" y="2892823"/>
            <a:ext cx="240254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虽然Windows 10家庭版适用于日常使用，但在安全性管理和专业应用方面存在限制，特别是不支持secpol.msc，这可能影响到系统的定制和管理。</a:t>
            </a:r>
            <a:endParaRPr lang="en-US" sz="144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46" y="1458376"/>
            <a:ext cx="400507" cy="400507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72" y="1434602"/>
            <a:ext cx="448056" cy="448056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791" y="1486621"/>
            <a:ext cx="344018" cy="344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1656</Words>
  <Application>Microsoft Office PowerPoint</Application>
  <PresentationFormat>全屏显示(16:9)</PresentationFormat>
  <Paragraphs>315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等线</vt:lpstr>
      <vt:lpstr>宋体</vt:lpstr>
      <vt:lpstr>微软雅黑</vt:lpstr>
      <vt:lpstr>Arial</vt:lpstr>
      <vt:lpstr>Courier New</vt:lpstr>
      <vt:lpstr>Symbol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伟康 杨</cp:lastModifiedBy>
  <cp:revision>8</cp:revision>
  <dcterms:created xsi:type="dcterms:W3CDTF">2025-05-11T11:09:03Z</dcterms:created>
  <dcterms:modified xsi:type="dcterms:W3CDTF">2025-05-23T02:53:34Z</dcterms:modified>
</cp:coreProperties>
</file>